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5"/>
  </p:sldMasterIdLst>
  <p:notesMasterIdLst>
    <p:notesMasterId r:id="rId19"/>
  </p:notesMasterIdLst>
  <p:handoutMasterIdLst>
    <p:handoutMasterId r:id="rId20"/>
  </p:handoutMasterIdLst>
  <p:sldIdLst>
    <p:sldId id="509" r:id="rId6"/>
    <p:sldId id="605" r:id="rId7"/>
    <p:sldId id="606" r:id="rId8"/>
    <p:sldId id="607" r:id="rId9"/>
    <p:sldId id="612" r:id="rId10"/>
    <p:sldId id="608" r:id="rId11"/>
    <p:sldId id="609" r:id="rId12"/>
    <p:sldId id="610" r:id="rId13"/>
    <p:sldId id="613" r:id="rId14"/>
    <p:sldId id="614" r:id="rId15"/>
    <p:sldId id="621" r:id="rId16"/>
    <p:sldId id="578" r:id="rId17"/>
    <p:sldId id="5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283AC"/>
    <a:srgbClr val="3366CC"/>
    <a:srgbClr val="58801D"/>
    <a:srgbClr val="5D891E"/>
    <a:srgbClr val="003366"/>
    <a:srgbClr val="336699"/>
    <a:srgbClr val="225974"/>
    <a:srgbClr val="176B9D"/>
    <a:srgbClr val="10587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 autoAdjust="0"/>
    <p:restoredTop sz="98063" autoAdjust="0"/>
  </p:normalViewPr>
  <p:slideViewPr>
    <p:cSldViewPr snapToGrid="0">
      <p:cViewPr>
        <p:scale>
          <a:sx n="75" d="100"/>
          <a:sy n="75" d="100"/>
        </p:scale>
        <p:origin x="-1542" y="-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D33A3-5F79-4D23-A8C3-D8A5125B4F62}" type="datetime3">
              <a:rPr lang="en-US" smtClean="0"/>
              <a:pPr/>
              <a:t>18 August 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© 2011 Openwave Systems Inc.                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2889-57FA-4836-AF9F-F86F90A61E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70125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EA946-0763-4156-814F-B3000F585062}" type="datetime3">
              <a:rPr lang="en-US" smtClean="0"/>
              <a:pPr/>
              <a:t>18 August 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© 2011 Openwave Systems Inc.                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25D43-D002-41A0-88A2-634AD3191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8744755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2142099" y="695454"/>
            <a:ext cx="2571456" cy="342680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129982" tIns="64991" rIns="129982" bIns="64991" anchor="ctr"/>
          <a:lstStyle/>
          <a:p>
            <a:endParaRPr lang="en-US" altLang="zh-CN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/>
          </p:nvPr>
        </p:nvSpPr>
        <p:spPr>
          <a:xfrm>
            <a:off x="685096" y="4343840"/>
            <a:ext cx="5473731" cy="4102514"/>
          </a:xfrm>
          <a:noFill/>
        </p:spPr>
        <p:txBody>
          <a:bodyPr wrap="none" anchor="ctr"/>
          <a:lstStyle/>
          <a:p>
            <a:pPr>
              <a:spcBef>
                <a:spcPts val="640"/>
              </a:spcBef>
              <a:tabLst>
                <a:tab pos="0" algn="l"/>
                <a:tab pos="649910" algn="l"/>
                <a:tab pos="1299820" algn="l"/>
                <a:tab pos="1949729" algn="l"/>
                <a:tab pos="2599639" algn="l"/>
                <a:tab pos="3249549" algn="l"/>
                <a:tab pos="3899459" algn="l"/>
                <a:tab pos="4549369" algn="l"/>
                <a:tab pos="5199278" algn="l"/>
                <a:tab pos="5849188" algn="l"/>
                <a:tab pos="6499098" algn="l"/>
                <a:tab pos="7149008" algn="l"/>
                <a:tab pos="7798918" algn="l"/>
                <a:tab pos="8448827" algn="l"/>
                <a:tab pos="9098737" algn="l"/>
                <a:tab pos="9748647" algn="l"/>
                <a:tab pos="10398557" algn="l"/>
                <a:tab pos="11048467" algn="l"/>
                <a:tab pos="11698376" algn="l"/>
                <a:tab pos="12348286" algn="l"/>
                <a:tab pos="12998196" algn="l"/>
              </a:tabLst>
            </a:pPr>
            <a:endParaRPr lang="en-US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2142099" y="695454"/>
            <a:ext cx="2571456" cy="342680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129982" tIns="64991" rIns="129982" bIns="64991" anchor="ctr"/>
          <a:lstStyle/>
          <a:p>
            <a:endParaRPr lang="en-US" altLang="zh-CN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/>
          </p:nvPr>
        </p:nvSpPr>
        <p:spPr>
          <a:xfrm>
            <a:off x="685096" y="4343840"/>
            <a:ext cx="5473731" cy="4102514"/>
          </a:xfrm>
          <a:noFill/>
        </p:spPr>
        <p:txBody>
          <a:bodyPr wrap="none" anchor="ctr"/>
          <a:lstStyle/>
          <a:p>
            <a:pPr>
              <a:spcBef>
                <a:spcPts val="640"/>
              </a:spcBef>
              <a:tabLst>
                <a:tab pos="0" algn="l"/>
                <a:tab pos="649910" algn="l"/>
                <a:tab pos="1299820" algn="l"/>
                <a:tab pos="1949729" algn="l"/>
                <a:tab pos="2599639" algn="l"/>
                <a:tab pos="3249549" algn="l"/>
                <a:tab pos="3899459" algn="l"/>
                <a:tab pos="4549369" algn="l"/>
                <a:tab pos="5199278" algn="l"/>
                <a:tab pos="5849188" algn="l"/>
                <a:tab pos="6499098" algn="l"/>
                <a:tab pos="7149008" algn="l"/>
                <a:tab pos="7798918" algn="l"/>
                <a:tab pos="8448827" algn="l"/>
                <a:tab pos="9098737" algn="l"/>
                <a:tab pos="9748647" algn="l"/>
                <a:tab pos="10398557" algn="l"/>
                <a:tab pos="11048467" algn="l"/>
                <a:tab pos="11698376" algn="l"/>
                <a:tab pos="12348286" algn="l"/>
                <a:tab pos="12998196" algn="l"/>
              </a:tabLst>
            </a:pPr>
            <a:endParaRPr lang="en-US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2142099" y="695454"/>
            <a:ext cx="2571456" cy="342680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129982" tIns="64991" rIns="129982" bIns="64991" anchor="ctr"/>
          <a:lstStyle/>
          <a:p>
            <a:endParaRPr lang="en-US" altLang="zh-CN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/>
          </p:nvPr>
        </p:nvSpPr>
        <p:spPr>
          <a:xfrm>
            <a:off x="685096" y="4343840"/>
            <a:ext cx="5473731" cy="4102514"/>
          </a:xfrm>
          <a:noFill/>
        </p:spPr>
        <p:txBody>
          <a:bodyPr wrap="none" anchor="ctr"/>
          <a:lstStyle/>
          <a:p>
            <a:pPr>
              <a:spcBef>
                <a:spcPts val="640"/>
              </a:spcBef>
              <a:tabLst>
                <a:tab pos="0" algn="l"/>
                <a:tab pos="649910" algn="l"/>
                <a:tab pos="1299820" algn="l"/>
                <a:tab pos="1949729" algn="l"/>
                <a:tab pos="2599639" algn="l"/>
                <a:tab pos="3249549" algn="l"/>
                <a:tab pos="3899459" algn="l"/>
                <a:tab pos="4549369" algn="l"/>
                <a:tab pos="5199278" algn="l"/>
                <a:tab pos="5849188" algn="l"/>
                <a:tab pos="6499098" algn="l"/>
                <a:tab pos="7149008" algn="l"/>
                <a:tab pos="7798918" algn="l"/>
                <a:tab pos="8448827" algn="l"/>
                <a:tab pos="9098737" algn="l"/>
                <a:tab pos="9748647" algn="l"/>
                <a:tab pos="10398557" algn="l"/>
                <a:tab pos="11048467" algn="l"/>
                <a:tab pos="11698376" algn="l"/>
                <a:tab pos="12348286" algn="l"/>
                <a:tab pos="12998196" algn="l"/>
              </a:tabLst>
            </a:pPr>
            <a:endParaRPr lang="en-US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2142099" y="695454"/>
            <a:ext cx="2571456" cy="342680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4" rIns="91429" bIns="45714" anchor="ctr"/>
          <a:lstStyle/>
          <a:p>
            <a:endParaRPr lang="en-US" altLang="zh-CN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body"/>
          </p:nvPr>
        </p:nvSpPr>
        <p:spPr>
          <a:xfrm>
            <a:off x="464552" y="3143800"/>
            <a:ext cx="3685911" cy="2952933"/>
          </a:xfrm>
          <a:noFill/>
        </p:spPr>
        <p:txBody>
          <a:bodyPr wrap="none" anchor="ctr"/>
          <a:lstStyle/>
          <a:p>
            <a:endParaRPr lang="en-US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2142099" y="695454"/>
            <a:ext cx="2571456" cy="342680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129982" tIns="64991" rIns="129982" bIns="64991" anchor="ctr"/>
          <a:lstStyle/>
          <a:p>
            <a:endParaRPr lang="en-US" altLang="zh-CN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/>
          </p:nvPr>
        </p:nvSpPr>
        <p:spPr>
          <a:xfrm>
            <a:off x="685096" y="4343840"/>
            <a:ext cx="5473731" cy="4102514"/>
          </a:xfrm>
          <a:noFill/>
        </p:spPr>
        <p:txBody>
          <a:bodyPr wrap="none" anchor="ctr"/>
          <a:lstStyle/>
          <a:p>
            <a:pPr>
              <a:spcBef>
                <a:spcPts val="640"/>
              </a:spcBef>
              <a:tabLst>
                <a:tab pos="0" algn="l"/>
                <a:tab pos="649910" algn="l"/>
                <a:tab pos="1299820" algn="l"/>
                <a:tab pos="1949729" algn="l"/>
                <a:tab pos="2599639" algn="l"/>
                <a:tab pos="3249549" algn="l"/>
                <a:tab pos="3899459" algn="l"/>
                <a:tab pos="4549369" algn="l"/>
                <a:tab pos="5199278" algn="l"/>
                <a:tab pos="5849188" algn="l"/>
                <a:tab pos="6499098" algn="l"/>
                <a:tab pos="7149008" algn="l"/>
                <a:tab pos="7798918" algn="l"/>
                <a:tab pos="8448827" algn="l"/>
                <a:tab pos="9098737" algn="l"/>
                <a:tab pos="9748647" algn="l"/>
                <a:tab pos="10398557" algn="l"/>
                <a:tab pos="11048467" algn="l"/>
                <a:tab pos="11698376" algn="l"/>
                <a:tab pos="12348286" algn="l"/>
                <a:tab pos="12998196" algn="l"/>
              </a:tabLst>
            </a:pPr>
            <a:endParaRPr lang="en-US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Blue Arcs Dark - (PPT)-3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938" y="0"/>
            <a:ext cx="91630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OWMesssaging Logo_2CLR Revers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8975" y="1905000"/>
            <a:ext cx="4591050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20433" y="4277312"/>
            <a:ext cx="5259123" cy="114134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14700" y="5602519"/>
            <a:ext cx="5270500" cy="914400"/>
          </a:xfrm>
        </p:spPr>
        <p:txBody>
          <a:bodyPr anchor="ctr">
            <a:normAutofit/>
          </a:bodyPr>
          <a:lstStyle>
            <a:lvl1pPr>
              <a:buFont typeface="Arial"/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16565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228600"/>
            <a:ext cx="8229600" cy="5207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63550" y="1206500"/>
            <a:ext cx="8210550" cy="4927600"/>
          </a:xfrm>
        </p:spPr>
        <p:txBody>
          <a:bodyPr/>
          <a:lstStyle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739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/>
              <a:buChar char="•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9977483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75" y="1601788"/>
            <a:ext cx="4035425" cy="47228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1788"/>
            <a:ext cx="4035425" cy="47228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45596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4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98884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0"/>
            <a:ext cx="6875462" cy="1255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549650" cy="4397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600200"/>
            <a:ext cx="3551238" cy="4397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xfrm>
            <a:off x="971550" y="6248400"/>
            <a:ext cx="1778000" cy="4349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1"/>
          </p:nvPr>
        </p:nvSpPr>
        <p:spPr>
          <a:xfrm>
            <a:off x="3492500" y="6237288"/>
            <a:ext cx="1920875" cy="4349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2"/>
          </p:nvPr>
        </p:nvSpPr>
        <p:spPr>
          <a:xfrm>
            <a:off x="6011863" y="6237288"/>
            <a:ext cx="1778000" cy="4349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DAAFB-7641-438F-938C-DE32328336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6500"/>
            <a:ext cx="8229600" cy="490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233771"/>
            <a:ext cx="8223250" cy="528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9" name="Picture 10" descr="OWMesssaging Icon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3700" y="6573838"/>
            <a:ext cx="47783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1"/>
          <p:cNvSpPr txBox="1">
            <a:spLocks noChangeArrowheads="1"/>
          </p:cNvSpPr>
          <p:nvPr userDrawn="1"/>
        </p:nvSpPr>
        <p:spPr bwMode="auto">
          <a:xfrm>
            <a:off x="8362950" y="6664325"/>
            <a:ext cx="317500" cy="10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algn="r" defTabSz="820738">
              <a:lnSpc>
                <a:spcPct val="90000"/>
              </a:lnSpc>
              <a:defRPr/>
            </a:pPr>
            <a:fld id="{4914FF0C-CA27-444D-BC1C-1BBF374BADFB}" type="slidenum">
              <a:rPr lang="en-US" sz="800">
                <a:solidFill>
                  <a:prstClr val="white"/>
                </a:solidFill>
              </a:rPr>
              <a:pPr algn="r" defTabSz="820738">
                <a:lnSpc>
                  <a:spcPct val="90000"/>
                </a:lnSpc>
                <a:defRPr/>
              </a:pPr>
              <a:t>‹#›</a:t>
            </a:fld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 userDrawn="1"/>
        </p:nvSpPr>
        <p:spPr bwMode="auto">
          <a:xfrm>
            <a:off x="808038" y="6664325"/>
            <a:ext cx="4310062" cy="1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pPr defTabSz="820738">
              <a:lnSpc>
                <a:spcPct val="90000"/>
              </a:lnSpc>
              <a:defRPr/>
            </a:pPr>
            <a:r>
              <a:rPr lang="en-US" sz="800" dirty="0">
                <a:solidFill>
                  <a:prstClr val="white"/>
                </a:solidFill>
              </a:rPr>
              <a:t>© </a:t>
            </a:r>
            <a:r>
              <a:rPr lang="en-US" sz="800" dirty="0" smtClean="0">
                <a:solidFill>
                  <a:prstClr val="white"/>
                </a:solidFill>
              </a:rPr>
              <a:t>2013 </a:t>
            </a:r>
            <a:r>
              <a:rPr lang="en-US" sz="800" dirty="0">
                <a:solidFill>
                  <a:prstClr val="white"/>
                </a:solidFill>
              </a:rPr>
              <a:t>Openwave Messaging   |   Confidential</a:t>
            </a:r>
          </a:p>
        </p:txBody>
      </p:sp>
      <p:pic>
        <p:nvPicPr>
          <p:cNvPr id="11" name="Picture 12" descr="Blue Arcs-Bottom.jpg"/>
          <p:cNvPicPr>
            <a:picLocks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0025"/>
            <a:ext cx="9144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OWMesssaging Logo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8" y="185738"/>
            <a:ext cx="130968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Blue Arcs-Bottom.jpg"/>
          <p:cNvPicPr>
            <a:picLocks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48"/>
          <p:cNvSpPr txBox="1">
            <a:spLocks noChangeArrowheads="1"/>
          </p:cNvSpPr>
          <p:nvPr userDrawn="1"/>
        </p:nvSpPr>
        <p:spPr bwMode="auto">
          <a:xfrm>
            <a:off x="452438" y="6664325"/>
            <a:ext cx="4310062" cy="1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37931725" indent="-37474525" defTabSz="820738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© 2014 </a:t>
            </a:r>
            <a:r>
              <a:rPr lang="en-US" sz="800" dirty="0" err="1" smtClean="0">
                <a:solidFill>
                  <a:schemeClr val="bg1"/>
                </a:solidFill>
              </a:rPr>
              <a:t>Openwave</a:t>
            </a:r>
            <a:r>
              <a:rPr lang="en-US" sz="800" dirty="0" smtClean="0">
                <a:solidFill>
                  <a:schemeClr val="bg1"/>
                </a:solidFill>
              </a:rPr>
              <a:t> Messaging   |   Confidential</a:t>
            </a:r>
          </a:p>
        </p:txBody>
      </p:sp>
      <p:pic>
        <p:nvPicPr>
          <p:cNvPr id="25" name="Picture 10" descr="OWMesssaging Icon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562725"/>
            <a:ext cx="4778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48"/>
          <p:cNvSpPr txBox="1">
            <a:spLocks noChangeArrowheads="1"/>
          </p:cNvSpPr>
          <p:nvPr userDrawn="1"/>
        </p:nvSpPr>
        <p:spPr bwMode="auto">
          <a:xfrm>
            <a:off x="7823200" y="6664325"/>
            <a:ext cx="830262" cy="112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37931725" indent="-37474525" defTabSz="820738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lnSpc>
                <a:spcPct val="90000"/>
              </a:lnSpc>
              <a:defRPr/>
            </a:pPr>
            <a:fld id="{B9FCAA91-5CA2-1D4D-9305-7A7153092F64}" type="slidenum">
              <a:rPr lang="en-US" sz="800" smtClean="0">
                <a:solidFill>
                  <a:schemeClr val="bg1"/>
                </a:solidFill>
              </a:rPr>
              <a:pPr algn="r">
                <a:lnSpc>
                  <a:spcPct val="90000"/>
                </a:lnSpc>
                <a:defRPr/>
              </a:pPr>
              <a:t>‹#›</a:t>
            </a:fld>
            <a:endParaRPr 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226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734" r:id="rId3"/>
    <p:sldLayoutId id="2147483733" r:id="rId4"/>
    <p:sldLayoutId id="2147483735" r:id="rId5"/>
    <p:sldLayoutId id="2147483736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100" b="1" kern="1200">
          <a:solidFill>
            <a:srgbClr val="176B9D"/>
          </a:solidFill>
          <a:effectLst/>
          <a:latin typeface="Arial"/>
          <a:ea typeface="Tahoma" pitchFamily="34" charset="0"/>
          <a:cs typeface="Arial"/>
        </a:defRPr>
      </a:lvl1pPr>
    </p:titleStyle>
    <p:bodyStyle>
      <a:lvl1pPr marL="256032" indent="-256032" algn="l" defTabSz="914400" rtl="0" eaLnBrk="1" latinLnBrk="0" hangingPunct="1">
        <a:spcBef>
          <a:spcPts val="600"/>
        </a:spcBef>
        <a:spcAft>
          <a:spcPts val="600"/>
        </a:spcAft>
        <a:buClr>
          <a:schemeClr val="tx2"/>
        </a:buClr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600"/>
        </a:spcAft>
        <a:buClr>
          <a:srgbClr val="006B9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600"/>
        </a:spcAft>
        <a:buClr>
          <a:srgbClr val="006B91"/>
        </a:buClr>
        <a:buFont typeface="Lucida Grande"/>
        <a:buChar char="-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600"/>
        </a:spcAft>
        <a:buClr>
          <a:srgbClr val="006B91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600"/>
        </a:spcAft>
        <a:buClr>
          <a:srgbClr val="006B91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00"/>
          <p:cNvSpPr>
            <a:spLocks noGrp="1"/>
          </p:cNvSpPr>
          <p:nvPr>
            <p:ph type="ctrTitle"/>
          </p:nvPr>
        </p:nvSpPr>
        <p:spPr>
          <a:xfrm>
            <a:off x="889000" y="4254500"/>
            <a:ext cx="7516813" cy="1562099"/>
          </a:xfrm>
        </p:spPr>
        <p:txBody>
          <a:bodyPr/>
          <a:lstStyle/>
          <a:p>
            <a:pPr algn="r">
              <a:spcAft>
                <a:spcPts val="1800"/>
              </a:spcAft>
            </a:pPr>
            <a:r>
              <a:rPr lang="en-US" dirty="0" err="1" smtClean="0">
                <a:latin typeface="Arial" charset="0"/>
                <a:ea typeface="MS PGothic" charset="0"/>
                <a:cs typeface="MS PGothic" charset="0"/>
              </a:rPr>
              <a:t>Webtop</a:t>
            </a:r>
            <a:r>
              <a:rPr lang="en-US" dirty="0" smtClean="0">
                <a:latin typeface="Arial" charset="0"/>
                <a:ea typeface="MS PGothic" charset="0"/>
                <a:cs typeface="MS PGothic" charset="0"/>
              </a:rPr>
              <a:t> Automation</a:t>
            </a:r>
            <a:br>
              <a:rPr lang="en-US" dirty="0" smtClean="0">
                <a:latin typeface="Arial" charset="0"/>
                <a:ea typeface="MS PGothic" charset="0"/>
                <a:cs typeface="MS PGothic" charset="0"/>
              </a:rPr>
            </a:br>
            <a:r>
              <a:rPr lang="en-US" dirty="0" smtClean="0">
                <a:latin typeface="Arial" charset="0"/>
                <a:ea typeface="MS PGothic" charset="0"/>
                <a:cs typeface="MS PGothic" charset="0"/>
              </a:rPr>
              <a:t>- Handover</a:t>
            </a:r>
            <a:br>
              <a:rPr lang="en-US" dirty="0" smtClean="0">
                <a:latin typeface="Arial" charset="0"/>
                <a:ea typeface="MS PGothic" charset="0"/>
                <a:cs typeface="MS PGothic" charset="0"/>
              </a:rPr>
            </a:br>
            <a:endParaRPr lang="en-US" dirty="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5363" name="Subtitle 101"/>
          <p:cNvSpPr>
            <a:spLocks noGrp="1"/>
          </p:cNvSpPr>
          <p:nvPr>
            <p:ph type="subTitle" idx="4294967295"/>
          </p:nvPr>
        </p:nvSpPr>
        <p:spPr>
          <a:xfrm>
            <a:off x="3162300" y="6280150"/>
            <a:ext cx="5329238" cy="5222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1100" dirty="0" smtClean="0">
                <a:solidFill>
                  <a:srgbClr val="D9D9D9"/>
                </a:solidFill>
                <a:latin typeface="Arial" charset="0"/>
                <a:ea typeface="MS PGothic" charset="0"/>
                <a:cs typeface="MS PGothic" charset="0"/>
              </a:rPr>
              <a:t>By Vivian Wang</a:t>
            </a:r>
          </a:p>
          <a:p>
            <a:pPr marL="0" indent="0" algn="r">
              <a:buNone/>
            </a:pPr>
            <a:r>
              <a:rPr lang="en-US" sz="1100" dirty="0" smtClean="0">
                <a:solidFill>
                  <a:srgbClr val="D9D9D9"/>
                </a:solidFill>
                <a:latin typeface="Arial" charset="0"/>
                <a:ea typeface="MS PGothic" charset="0"/>
                <a:cs typeface="MS PGothic" charset="0"/>
              </a:rPr>
              <a:t>2015.9</a:t>
            </a:r>
            <a:endParaRPr lang="en-US" sz="1100" dirty="0">
              <a:solidFill>
                <a:srgbClr val="D9D9D9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6571" y="1600200"/>
            <a:ext cx="3832679" cy="4397375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/>
              <a:t>Real Front-end:</a:t>
            </a:r>
          </a:p>
          <a:p>
            <a:r>
              <a:rPr lang="en-US" dirty="0" smtClean="0"/>
              <a:t>Most features are still using XML requests</a:t>
            </a:r>
          </a:p>
          <a:p>
            <a:r>
              <a:rPr lang="en-US" dirty="0" smtClean="0"/>
              <a:t>Request is sent by browser</a:t>
            </a:r>
          </a:p>
          <a:p>
            <a:r>
              <a:rPr lang="en-US" dirty="0" smtClean="0"/>
              <a:t>Catch request by both browser development plug-in and 3</a:t>
            </a:r>
            <a:r>
              <a:rPr lang="en-US" baseline="30000" dirty="0" smtClean="0"/>
              <a:t>rd</a:t>
            </a:r>
            <a:r>
              <a:rPr lang="en-US" dirty="0" smtClean="0"/>
              <a:t> party tools (like Charles, Fiddler)</a:t>
            </a:r>
          </a:p>
          <a:p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dirty="0" err="1" smtClean="0"/>
              <a:t>Webtop</a:t>
            </a:r>
            <a:r>
              <a:rPr lang="en-US" altLang="zh-CN" dirty="0" smtClean="0"/>
              <a:t> API</a:t>
            </a:r>
            <a:endParaRPr lang="zh-CN" altLang="en-US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393475" y="1582782"/>
            <a:ext cx="4554582" cy="43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6032" marR="0" lvl="0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tabLst/>
              <a:defRPr/>
            </a:pPr>
            <a:r>
              <a:rPr lang="en-US" sz="2400" b="1" noProof="0" dirty="0" err="1" smtClean="0">
                <a:latin typeface="Arial"/>
                <a:cs typeface="Arial"/>
              </a:rPr>
              <a:t>Webtop</a:t>
            </a:r>
            <a:r>
              <a:rPr lang="en-US" sz="2400" b="1" noProof="0" dirty="0" smtClean="0">
                <a:latin typeface="Arial"/>
                <a:cs typeface="Arial"/>
              </a:rPr>
              <a:t> automation test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  <a:p>
            <a:pPr marL="256032" marR="0" lvl="0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sz="2000" dirty="0" smtClean="0">
                <a:latin typeface="Arial"/>
                <a:cs typeface="Arial"/>
              </a:rPr>
              <a:t>Both XML and JSON requests</a:t>
            </a:r>
          </a:p>
          <a:p>
            <a:pPr marL="256032" marR="0" lvl="0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sz="2000" dirty="0" smtClean="0">
                <a:latin typeface="Arial"/>
                <a:cs typeface="Arial"/>
              </a:rPr>
              <a:t>Request is sent by codes</a:t>
            </a:r>
          </a:p>
          <a:p>
            <a:pPr marL="256032" marR="0" lvl="0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Catch request by 3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party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tools,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recommand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Charles, Fiddler, browser</a:t>
            </a:r>
          </a:p>
          <a:p>
            <a:pPr marL="256032" marR="0" lvl="0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sz="2000" baseline="0" dirty="0" smtClean="0">
                <a:latin typeface="Arial"/>
                <a:cs typeface="Arial"/>
              </a:rPr>
              <a:t>The other way to check request is to use</a:t>
            </a:r>
            <a:r>
              <a:rPr lang="en-US" sz="2000" dirty="0" smtClean="0">
                <a:latin typeface="Arial"/>
                <a:cs typeface="Arial"/>
              </a:rPr>
              <a:t> “advance rest client” for Chrome, or “Post man” for Firefox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6032" marR="0" lvl="0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2"/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dirty="0" err="1" smtClean="0"/>
              <a:t>Webtop</a:t>
            </a:r>
            <a:r>
              <a:rPr lang="en-US" altLang="zh-CN" dirty="0" smtClean="0"/>
              <a:t> API</a:t>
            </a:r>
            <a:endParaRPr lang="zh-CN" altLang="en-US" dirty="0" smtClean="0"/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0" y="927100"/>
            <a:ext cx="65532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  <a:defRPr/>
            </a:pPr>
            <a:r>
              <a:rPr lang="en-US" sz="3200" kern="0" dirty="0" err="1" smtClean="0">
                <a:latin typeface="+mn-lt"/>
                <a:ea typeface="+mn-ea"/>
              </a:rPr>
              <a:t>Webtop</a:t>
            </a:r>
            <a:r>
              <a:rPr lang="en-US" sz="3200" kern="0" dirty="0" smtClean="0">
                <a:latin typeface="+mn-lt"/>
                <a:ea typeface="+mn-ea"/>
              </a:rPr>
              <a:t> code version</a:t>
            </a:r>
            <a:endParaRPr lang="en-US" sz="3200" kern="0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612900"/>
            <a:ext cx="579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Webtop</a:t>
            </a:r>
            <a:r>
              <a:rPr lang="en-US" b="1" dirty="0" smtClean="0"/>
              <a:t> accept both XML and JSON on any version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09900" y="49784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focus on JSON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32000" y="4978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4.2.0.1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15900" y="2705100"/>
            <a:ext cx="49784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371600" y="5359400"/>
            <a:ext cx="2197100" cy="1092200"/>
            <a:chOff x="3416300" y="5092700"/>
            <a:chExt cx="2197100" cy="1092200"/>
          </a:xfrm>
        </p:grpSpPr>
        <p:sp>
          <p:nvSpPr>
            <p:cNvPr id="14" name="Rectangle 13"/>
            <p:cNvSpPr/>
            <p:nvPr/>
          </p:nvSpPr>
          <p:spPr>
            <a:xfrm>
              <a:off x="3416300" y="5397500"/>
              <a:ext cx="2197100" cy="787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Big change:</a:t>
              </a:r>
            </a:p>
            <a:p>
              <a:r>
                <a:rPr lang="en-US" sz="1400" dirty="0" smtClean="0"/>
                <a:t>Login authentication</a:t>
              </a:r>
            </a:p>
            <a:p>
              <a:r>
                <a:rPr lang="en-US" sz="1400" dirty="0" smtClean="0"/>
                <a:t>Update login to JSON</a:t>
              </a:r>
              <a:endParaRPr lang="en-US" sz="14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4521200" y="5092700"/>
              <a:ext cx="12700" cy="3429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076700" y="24257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4.0.2.xx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806700" y="2844800"/>
            <a:ext cx="229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JSON</a:t>
            </a:r>
            <a:r>
              <a:rPr lang="en-US" sz="1600" dirty="0" smtClean="0"/>
              <a:t> is under developing, but there’s not any test</a:t>
            </a:r>
            <a:endParaRPr lang="en-US" sz="1600" dirty="0"/>
          </a:p>
        </p:txBody>
      </p:sp>
      <p:sp>
        <p:nvSpPr>
          <p:cNvPr id="32" name="Right Arrow 31"/>
          <p:cNvSpPr/>
          <p:nvPr/>
        </p:nvSpPr>
        <p:spPr>
          <a:xfrm>
            <a:off x="5219700" y="4432300"/>
            <a:ext cx="3924300" cy="1041400"/>
          </a:xfrm>
          <a:prstGeom prst="rightArrow">
            <a:avLst>
              <a:gd name="adj1" fmla="val 573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branch</a:t>
            </a:r>
            <a:endParaRPr lang="en-US" dirty="0"/>
          </a:p>
        </p:txBody>
      </p:sp>
      <p:sp>
        <p:nvSpPr>
          <p:cNvPr id="33" name="Down Arrow 32"/>
          <p:cNvSpPr/>
          <p:nvPr/>
        </p:nvSpPr>
        <p:spPr>
          <a:xfrm>
            <a:off x="5016500" y="2921000"/>
            <a:ext cx="368300" cy="162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2438400" y="4864100"/>
            <a:ext cx="2717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854200" y="2235200"/>
            <a:ext cx="417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SBM – only focus on XML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419904" y="3517900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SBM and Fusion share same code</a:t>
            </a:r>
            <a:endParaRPr lang="en-US" dirty="0"/>
          </a:p>
        </p:txBody>
      </p:sp>
      <p:sp>
        <p:nvSpPr>
          <p:cNvPr id="41" name="Down Arrow 40"/>
          <p:cNvSpPr/>
          <p:nvPr/>
        </p:nvSpPr>
        <p:spPr>
          <a:xfrm>
            <a:off x="2146300" y="2895600"/>
            <a:ext cx="368300" cy="1993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581900" y="42164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4.2.0.22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0" y="23749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Fusion - 4.0.2.xx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17590" y="478103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For Fusion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83200" y="52578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focus on both JSON and XML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1333500" y="1892300"/>
            <a:ext cx="6769100" cy="297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114480" tIns="114480" rIns="114480" bIns="114480" anchor="ctr">
            <a:noAutofit/>
          </a:bodyPr>
          <a:lstStyle/>
          <a:p>
            <a:pPr algn="ctr">
              <a:lnSpc>
                <a:spcPct val="150000"/>
              </a:lnSpc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6600" dirty="0" smtClean="0">
                <a:solidFill>
                  <a:srgbClr val="012B5B"/>
                </a:solidFill>
              </a:rPr>
              <a:t>Installations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285750" y="977900"/>
            <a:ext cx="8210550" cy="5207000"/>
          </a:xfrm>
        </p:spPr>
        <p:txBody>
          <a:bodyPr/>
          <a:lstStyle/>
          <a:p>
            <a:r>
              <a:rPr lang="en-US" dirty="0" smtClean="0"/>
              <a:t>Script Language</a:t>
            </a:r>
          </a:p>
          <a:p>
            <a:pPr lvl="1"/>
            <a:r>
              <a:rPr lang="en-US" dirty="0" smtClean="0"/>
              <a:t>python 2.X (</a:t>
            </a:r>
            <a:r>
              <a:rPr lang="en-US" dirty="0" err="1" smtClean="0"/>
              <a:t>recommand</a:t>
            </a:r>
            <a:r>
              <a:rPr lang="en-US" dirty="0" smtClean="0"/>
              <a:t> Python </a:t>
            </a:r>
            <a:r>
              <a:rPr lang="en-US" dirty="0" smtClean="0"/>
              <a:t>2.7.x)</a:t>
            </a:r>
          </a:p>
          <a:p>
            <a:pPr lvl="1"/>
            <a:r>
              <a:rPr lang="en-US" dirty="0" smtClean="0"/>
              <a:t>(Only for robot script) Python 3</a:t>
            </a:r>
            <a:r>
              <a:rPr lang="en-US" baseline="30000" dirty="0" smtClean="0"/>
              <a:t>rd</a:t>
            </a:r>
            <a:r>
              <a:rPr lang="en-US" dirty="0" smtClean="0"/>
              <a:t> party lib: requests, </a:t>
            </a:r>
            <a:r>
              <a:rPr lang="en-US" dirty="0" err="1" smtClean="0"/>
              <a:t>pytz</a:t>
            </a:r>
            <a:r>
              <a:rPr lang="en-US" dirty="0" smtClean="0"/>
              <a:t>, Crypto, </a:t>
            </a:r>
            <a:r>
              <a:rPr lang="en-US" dirty="0" smtClean="0"/>
              <a:t>poster, </a:t>
            </a:r>
            <a:endParaRPr lang="en-US" dirty="0" smtClean="0"/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Install tools like Python </a:t>
            </a:r>
            <a:r>
              <a:rPr lang="en-US" dirty="0" err="1" smtClean="0"/>
              <a:t>easy_install</a:t>
            </a:r>
            <a:endParaRPr lang="en-US" dirty="0" smtClean="0"/>
          </a:p>
          <a:p>
            <a:pPr lvl="1"/>
            <a:r>
              <a:rPr lang="en-US" dirty="0" err="1" smtClean="0"/>
              <a:t>wxPython</a:t>
            </a:r>
            <a:endParaRPr lang="en-US" dirty="0" smtClean="0"/>
          </a:p>
          <a:p>
            <a:r>
              <a:rPr lang="en-US" dirty="0" smtClean="0"/>
              <a:t>Robot Installation</a:t>
            </a:r>
          </a:p>
          <a:p>
            <a:pPr lvl="1"/>
            <a:r>
              <a:rPr lang="en-US" dirty="0" err="1" smtClean="0"/>
              <a:t>Robotframework</a:t>
            </a:r>
            <a:r>
              <a:rPr lang="en-US" dirty="0" smtClean="0"/>
              <a:t> - Robot</a:t>
            </a:r>
            <a:endParaRPr lang="en-US" dirty="0" smtClean="0"/>
          </a:p>
          <a:p>
            <a:pPr lvl="1"/>
            <a:r>
              <a:rPr lang="en-US" dirty="0" smtClean="0"/>
              <a:t>robot </a:t>
            </a:r>
            <a:r>
              <a:rPr lang="en-US" dirty="0" smtClean="0"/>
              <a:t>Ride – Robot GUI</a:t>
            </a:r>
          </a:p>
          <a:p>
            <a:r>
              <a:rPr lang="en-US" dirty="0" smtClean="0"/>
              <a:t>Other for Jenkins or Jenkins server:</a:t>
            </a:r>
          </a:p>
          <a:p>
            <a:pPr lvl="1"/>
            <a:r>
              <a:rPr lang="en-US" dirty="0" smtClean="0"/>
              <a:t>Python 3</a:t>
            </a:r>
            <a:r>
              <a:rPr lang="en-US" baseline="30000" dirty="0" smtClean="0"/>
              <a:t>rd</a:t>
            </a:r>
            <a:r>
              <a:rPr lang="en-US" dirty="0" smtClean="0"/>
              <a:t> party: </a:t>
            </a:r>
            <a:r>
              <a:rPr lang="en-US" dirty="0" err="1" smtClean="0"/>
              <a:t>Xlrd</a:t>
            </a:r>
            <a:r>
              <a:rPr lang="en-US" dirty="0" smtClean="0"/>
              <a:t>, </a:t>
            </a:r>
            <a:r>
              <a:rPr lang="en-US" dirty="0" err="1" smtClean="0"/>
              <a:t>xlwt</a:t>
            </a:r>
            <a:r>
              <a:rPr lang="en-US" dirty="0" smtClean="0"/>
              <a:t> </a:t>
            </a:r>
            <a:r>
              <a:rPr lang="en-US" dirty="0" smtClean="0"/>
              <a:t>– read and write excel report</a:t>
            </a:r>
          </a:p>
          <a:p>
            <a:pPr lvl="1"/>
            <a:r>
              <a:rPr lang="en-US" dirty="0" smtClean="0"/>
              <a:t>Selenium – start </a:t>
            </a:r>
            <a:r>
              <a:rPr lang="en-US" dirty="0" err="1" smtClean="0"/>
              <a:t>Scality</a:t>
            </a:r>
            <a:r>
              <a:rPr lang="en-US" dirty="0" smtClean="0"/>
              <a:t> ring from web page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989217" y="3568609"/>
          <a:ext cx="1993900" cy="685800"/>
        </p:xfrm>
        <a:graphic>
          <a:graphicData uri="http://schemas.openxmlformats.org/presentationml/2006/ole">
            <p:oleObj spid="_x0000_s1026" name="Packager Shell Object" showAsIcon="1" r:id="rId3" imgW="1994400" imgH="685800" progId="Package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35931" y="3343275"/>
            <a:ext cx="2327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Enclosed readme contains the current</a:t>
            </a:r>
          </a:p>
          <a:p>
            <a:r>
              <a:rPr lang="en-US" sz="1400" dirty="0" smtClean="0"/>
              <a:t>version of installation </a:t>
            </a:r>
            <a:r>
              <a:rPr lang="en-US" sz="1400" dirty="0" err="1" smtClean="0"/>
              <a:t>softwares</a:t>
            </a:r>
            <a:r>
              <a:rPr lang="en-US" sz="1400" dirty="0" smtClean="0"/>
              <a:t>,</a:t>
            </a:r>
          </a:p>
          <a:p>
            <a:r>
              <a:rPr lang="en-US" sz="1400" b="1" dirty="0" smtClean="0"/>
              <a:t>But I suggest to follow the latest robot framework official </a:t>
            </a:r>
            <a:r>
              <a:rPr lang="en-US" sz="1400" b="1" dirty="0" err="1" smtClean="0"/>
              <a:t>instructure</a:t>
            </a:r>
            <a:r>
              <a:rPr lang="en-US" sz="1400" b="1" dirty="0" smtClean="0"/>
              <a:t> to avoid the gap of all </a:t>
            </a:r>
            <a:r>
              <a:rPr lang="en-US" sz="1400" b="1" dirty="0" err="1" smtClean="0"/>
              <a:t>softwares</a:t>
            </a:r>
            <a:endParaRPr lang="en-US" sz="1400" b="1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Handover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292100" y="733424"/>
            <a:ext cx="8851900" cy="576262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--------- Part A--------------------------</a:t>
            </a:r>
            <a:endParaRPr lang="en-US" dirty="0" smtClean="0"/>
          </a:p>
          <a:p>
            <a:r>
              <a:rPr lang="en-US" dirty="0" err="1" smtClean="0"/>
              <a:t>Webtop</a:t>
            </a:r>
            <a:r>
              <a:rPr lang="en-US" dirty="0" smtClean="0"/>
              <a:t> </a:t>
            </a:r>
            <a:r>
              <a:rPr lang="en-US" dirty="0" smtClean="0"/>
              <a:t>basic to new comer</a:t>
            </a:r>
          </a:p>
          <a:p>
            <a:r>
              <a:rPr lang="en-US" dirty="0" smtClean="0"/>
              <a:t>Installation</a:t>
            </a:r>
          </a:p>
          <a:p>
            <a:pPr>
              <a:buNone/>
            </a:pPr>
            <a:r>
              <a:rPr lang="en-US" dirty="0" smtClean="0"/>
              <a:t>--------- Part </a:t>
            </a:r>
            <a:r>
              <a:rPr lang="en-US" dirty="0" smtClean="0"/>
              <a:t>B--------------------------</a:t>
            </a:r>
            <a:endParaRPr lang="en-US" dirty="0" smtClean="0"/>
          </a:p>
          <a:p>
            <a:r>
              <a:rPr lang="en-US" dirty="0" smtClean="0"/>
              <a:t>Robot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Case Design Logic</a:t>
            </a:r>
          </a:p>
          <a:p>
            <a:r>
              <a:rPr lang="en-US" dirty="0" smtClean="0"/>
              <a:t>Test Scope and </a:t>
            </a:r>
            <a:r>
              <a:rPr lang="en-US" dirty="0" smtClean="0"/>
              <a:t>coverage</a:t>
            </a:r>
          </a:p>
          <a:p>
            <a:r>
              <a:rPr lang="en-US" dirty="0" smtClean="0"/>
              <a:t>Script Structure</a:t>
            </a:r>
          </a:p>
          <a:p>
            <a:pPr>
              <a:buNone/>
            </a:pPr>
            <a:r>
              <a:rPr lang="en-US" dirty="0" smtClean="0"/>
              <a:t>--------- Part </a:t>
            </a:r>
            <a:r>
              <a:rPr lang="en-US" dirty="0" smtClean="0"/>
              <a:t>C--------------------------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 smtClean="0"/>
              <a:t>Flow</a:t>
            </a:r>
          </a:p>
          <a:p>
            <a:r>
              <a:rPr lang="en-US" dirty="0" smtClean="0"/>
              <a:t>Report method</a:t>
            </a:r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1333500" y="1892300"/>
            <a:ext cx="6769100" cy="37102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114480" tIns="114480" rIns="114480" bIns="114480" anchor="ctr">
            <a:noAutofit/>
          </a:bodyPr>
          <a:lstStyle/>
          <a:p>
            <a:pPr algn="ctr">
              <a:lnSpc>
                <a:spcPct val="150000"/>
              </a:lnSpc>
              <a:buClr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6600" dirty="0" err="1" smtClean="0">
                <a:solidFill>
                  <a:srgbClr val="012B5B"/>
                </a:solidFill>
              </a:rPr>
              <a:t>Webtop</a:t>
            </a:r>
            <a:r>
              <a:rPr lang="en-US" altLang="zh-CN" sz="6600" dirty="0" smtClean="0">
                <a:solidFill>
                  <a:srgbClr val="012B5B"/>
                </a:solidFill>
              </a:rPr>
              <a:t> Basic to New comer</a:t>
            </a:r>
            <a:endParaRPr lang="en-US" sz="6600" dirty="0" smtClean="0">
              <a:solidFill>
                <a:srgbClr val="012B5B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smtClean="0"/>
              <a:t>Webtop API</a:t>
            </a:r>
            <a:endParaRPr lang="zh-CN" altLang="en-US" smtClean="0"/>
          </a:p>
        </p:txBody>
      </p:sp>
      <p:sp>
        <p:nvSpPr>
          <p:cNvPr id="12291" name="Text Placeholder 2"/>
          <p:cNvSpPr>
            <a:spLocks noGrp="1"/>
          </p:cNvSpPr>
          <p:nvPr/>
        </p:nvSpPr>
        <p:spPr bwMode="auto">
          <a:xfrm>
            <a:off x="3427413" y="3338513"/>
            <a:ext cx="2460625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</a:pPr>
            <a:endParaRPr lang="en-US" altLang="zh-CN" sz="3200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14475" y="2728913"/>
            <a:ext cx="2295525" cy="3432175"/>
            <a:chOff x="672" y="1783"/>
            <a:chExt cx="1161" cy="1737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672" y="2829"/>
              <a:ext cx="1161" cy="691"/>
              <a:chOff x="471" y="272"/>
              <a:chExt cx="1161" cy="1539"/>
            </a:xfrm>
          </p:grpSpPr>
          <p:sp>
            <p:nvSpPr>
              <p:cNvPr id="12326" name="Oval 4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AutoShape 5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>
                      <a:alpha val="50000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72" y="2307"/>
              <a:ext cx="1161" cy="691"/>
              <a:chOff x="471" y="272"/>
              <a:chExt cx="1161" cy="1539"/>
            </a:xfrm>
          </p:grpSpPr>
          <p:sp>
            <p:nvSpPr>
              <p:cNvPr id="12324" name="Oval 7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AutoShape 8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>
                      <a:alpha val="50000"/>
                    </a:schemeClr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672" y="1783"/>
              <a:ext cx="1161" cy="691"/>
              <a:chOff x="471" y="272"/>
              <a:chExt cx="1161" cy="1539"/>
            </a:xfrm>
          </p:grpSpPr>
          <p:sp>
            <p:nvSpPr>
              <p:cNvPr id="12322" name="Oval 10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50000">
                    <a:schemeClr val="accent2">
                      <a:alpha val="50000"/>
                    </a:schemeClr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</p:grpSp>
      <p:sp>
        <p:nvSpPr>
          <p:cNvPr id="12293" name="AutoShape 12"/>
          <p:cNvSpPr>
            <a:spLocks noChangeArrowheads="1"/>
          </p:cNvSpPr>
          <p:nvPr/>
        </p:nvSpPr>
        <p:spPr bwMode="gray">
          <a:xfrm>
            <a:off x="4494213" y="2882900"/>
            <a:ext cx="3354387" cy="911225"/>
          </a:xfrm>
          <a:prstGeom prst="roundRect">
            <a:avLst>
              <a:gd name="adj" fmla="val 11505"/>
            </a:avLst>
          </a:prstGeom>
          <a:solidFill>
            <a:srgbClr val="4D4D4D">
              <a:alpha val="5098"/>
            </a:srgbClr>
          </a:solidFill>
          <a:ln w="6350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white">
          <a:xfrm>
            <a:off x="1597025" y="3322638"/>
            <a:ext cx="21288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>
                <a:latin typeface="Arial" charset="0"/>
              </a:rPr>
              <a:t>  </a:t>
            </a:r>
            <a:r>
              <a:rPr lang="en-US" altLang="zh-CN" sz="2000" b="1">
                <a:latin typeface="Arial" charset="0"/>
              </a:rPr>
              <a:t>Client</a:t>
            </a:r>
          </a:p>
        </p:txBody>
      </p:sp>
      <p:sp>
        <p:nvSpPr>
          <p:cNvPr id="12295" name="Text Box 15"/>
          <p:cNvSpPr txBox="1">
            <a:spLocks noChangeArrowheads="1"/>
          </p:cNvSpPr>
          <p:nvPr/>
        </p:nvSpPr>
        <p:spPr bwMode="gray">
          <a:xfrm>
            <a:off x="4826000" y="2959100"/>
            <a:ext cx="2849563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QA/UI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white">
          <a:xfrm>
            <a:off x="1597025" y="4257946"/>
            <a:ext cx="2128838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>
                <a:latin typeface="Arial" charset="0"/>
              </a:rPr>
              <a:t>  </a:t>
            </a:r>
            <a:r>
              <a:rPr lang="en-US" altLang="zh-CN" sz="2000" b="1" dirty="0" err="1" smtClean="0">
                <a:latin typeface="Arial" charset="0"/>
              </a:rPr>
              <a:t>Webtop</a:t>
            </a:r>
            <a:endParaRPr lang="en-US" altLang="zh-CN" sz="2000" b="1" dirty="0" smtClean="0">
              <a:latin typeface="Arial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 smtClean="0">
                <a:latin typeface="Arial" charset="0"/>
              </a:rPr>
              <a:t>App servers</a:t>
            </a:r>
            <a:endParaRPr lang="en-US" altLang="zh-CN" sz="2000" b="1" dirty="0">
              <a:latin typeface="Arial" charset="0"/>
            </a:endParaRPr>
          </a:p>
        </p:txBody>
      </p:sp>
      <p:sp>
        <p:nvSpPr>
          <p:cNvPr id="10249" name="Text Box 17"/>
          <p:cNvSpPr txBox="1">
            <a:spLocks noChangeArrowheads="1"/>
          </p:cNvSpPr>
          <p:nvPr/>
        </p:nvSpPr>
        <p:spPr bwMode="white">
          <a:xfrm>
            <a:off x="1597025" y="5429250"/>
            <a:ext cx="21288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b="1" dirty="0">
                <a:latin typeface="Arial" charset="0"/>
              </a:rPr>
              <a:t>  </a:t>
            </a:r>
            <a:r>
              <a:rPr lang="en-US" altLang="zh-CN" sz="2000" b="1" dirty="0">
                <a:latin typeface="Arial" charset="0"/>
              </a:rPr>
              <a:t>Backend</a:t>
            </a:r>
          </a:p>
        </p:txBody>
      </p:sp>
      <p:sp>
        <p:nvSpPr>
          <p:cNvPr id="12298" name="AutoShape 18"/>
          <p:cNvSpPr>
            <a:spLocks noChangeArrowheads="1"/>
          </p:cNvSpPr>
          <p:nvPr/>
        </p:nvSpPr>
        <p:spPr bwMode="gray">
          <a:xfrm>
            <a:off x="4494213" y="3940175"/>
            <a:ext cx="3354387" cy="911225"/>
          </a:xfrm>
          <a:prstGeom prst="roundRect">
            <a:avLst>
              <a:gd name="adj" fmla="val 11505"/>
            </a:avLst>
          </a:prstGeom>
          <a:solidFill>
            <a:srgbClr val="4D4D4D">
              <a:alpha val="5098"/>
            </a:srgbClr>
          </a:solidFill>
          <a:ln w="6350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9" name="AutoShape 20"/>
          <p:cNvSpPr>
            <a:spLocks noChangeArrowheads="1"/>
          </p:cNvSpPr>
          <p:nvPr/>
        </p:nvSpPr>
        <p:spPr bwMode="gray">
          <a:xfrm>
            <a:off x="4494213" y="5006975"/>
            <a:ext cx="3354387" cy="1052739"/>
          </a:xfrm>
          <a:prstGeom prst="roundRect">
            <a:avLst>
              <a:gd name="adj" fmla="val 11505"/>
            </a:avLst>
          </a:prstGeom>
          <a:solidFill>
            <a:srgbClr val="4D4D4D">
              <a:alpha val="5098"/>
            </a:srgbClr>
          </a:solidFill>
          <a:ln w="6350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0" name="AutoShape 23"/>
          <p:cNvSpPr>
            <a:spLocks noChangeArrowheads="1"/>
          </p:cNvSpPr>
          <p:nvPr/>
        </p:nvSpPr>
        <p:spPr bwMode="gray">
          <a:xfrm rot="-8100000">
            <a:off x="4341813" y="3187700"/>
            <a:ext cx="298450" cy="298450"/>
          </a:xfrm>
          <a:prstGeom prst="rtTriangle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1" name="AutoShape 24"/>
          <p:cNvSpPr>
            <a:spLocks noChangeArrowheads="1"/>
          </p:cNvSpPr>
          <p:nvPr/>
        </p:nvSpPr>
        <p:spPr bwMode="gray">
          <a:xfrm rot="-8100000">
            <a:off x="4341813" y="4268788"/>
            <a:ext cx="298450" cy="298450"/>
          </a:xfrm>
          <a:prstGeom prst="rtTriangle">
            <a:avLst/>
          </a:prstGeom>
          <a:solidFill>
            <a:schemeClr val="folHlink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2" name="AutoShape 25"/>
          <p:cNvSpPr>
            <a:spLocks noChangeArrowheads="1"/>
          </p:cNvSpPr>
          <p:nvPr/>
        </p:nvSpPr>
        <p:spPr bwMode="gray">
          <a:xfrm rot="-8100000">
            <a:off x="4341813" y="5335588"/>
            <a:ext cx="298450" cy="298450"/>
          </a:xfrm>
          <a:prstGeom prst="rtTriangle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gray">
          <a:xfrm>
            <a:off x="4897438" y="3949700"/>
            <a:ext cx="2849562" cy="862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000" b="1" dirty="0" err="1">
                <a:solidFill>
                  <a:schemeClr val="tx1"/>
                </a:solidFill>
              </a:rPr>
              <a:t>Webtop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</a:rPr>
              <a:t>App servers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2304" name="Text Box 15"/>
          <p:cNvSpPr txBox="1">
            <a:spLocks noChangeArrowheads="1"/>
          </p:cNvSpPr>
          <p:nvPr/>
        </p:nvSpPr>
        <p:spPr bwMode="gray">
          <a:xfrm>
            <a:off x="4867275" y="4992688"/>
            <a:ext cx="2849563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 dirty="0" err="1" smtClean="0"/>
              <a:t>Nginx</a:t>
            </a:r>
            <a:r>
              <a:rPr lang="en-US" altLang="zh-CN" sz="1600" dirty="0" smtClean="0"/>
              <a:t> </a:t>
            </a:r>
            <a:endParaRPr lang="en-US" altLang="zh-CN" sz="1600" dirty="0" smtClean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 dirty="0" err="1" smtClean="0"/>
              <a:t>Scality</a:t>
            </a:r>
            <a:r>
              <a:rPr lang="en-US" altLang="zh-CN" sz="1600" dirty="0" smtClean="0"/>
              <a:t> </a:t>
            </a:r>
            <a:r>
              <a:rPr lang="en-US" altLang="zh-CN" sz="1600" dirty="0" smtClean="0"/>
              <a:t>Cassandra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etc.</a:t>
            </a:r>
          </a:p>
        </p:txBody>
      </p:sp>
      <p:sp>
        <p:nvSpPr>
          <p:cNvPr id="12305" name="Rectangle 6"/>
          <p:cNvSpPr>
            <a:spLocks noChangeArrowheads="1"/>
          </p:cNvSpPr>
          <p:nvPr/>
        </p:nvSpPr>
        <p:spPr bwMode="auto">
          <a:xfrm>
            <a:off x="1252538" y="939800"/>
            <a:ext cx="591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solidFill>
                  <a:srgbClr val="3283AC"/>
                </a:solidFill>
              </a:rPr>
              <a:t>From End User site</a:t>
            </a:r>
          </a:p>
        </p:txBody>
      </p:sp>
      <p:grpSp>
        <p:nvGrpSpPr>
          <p:cNvPr id="6" name="组合 35"/>
          <p:cNvGrpSpPr>
            <a:grpSpLocks/>
          </p:cNvGrpSpPr>
          <p:nvPr/>
        </p:nvGrpSpPr>
        <p:grpSpPr bwMode="auto">
          <a:xfrm>
            <a:off x="1374775" y="1633538"/>
            <a:ext cx="1146175" cy="785812"/>
            <a:chOff x="861646" y="1663928"/>
            <a:chExt cx="2585857" cy="660172"/>
          </a:xfrm>
        </p:grpSpPr>
        <p:sp>
          <p:nvSpPr>
            <p:cNvPr id="10267" name="AutoShape 5"/>
            <p:cNvSpPr>
              <a:spLocks noChangeArrowheads="1"/>
            </p:cNvSpPr>
            <p:nvPr/>
          </p:nvSpPr>
          <p:spPr bwMode="auto">
            <a:xfrm>
              <a:off x="861646" y="1663928"/>
              <a:ext cx="2585857" cy="660172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CC3399"/>
                </a:solidFill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1646" y="1731945"/>
              <a:ext cx="2585857" cy="537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schemeClr val="tx1"/>
                  </a:solidFill>
                  <a:latin typeface="Arial" charset="0"/>
                </a:rPr>
                <a:t>Webtop </a:t>
              </a:r>
            </a:p>
            <a:p>
              <a:pPr algn="ctr">
                <a:defRPr/>
              </a:pPr>
              <a:r>
                <a:rPr lang="en-US" altLang="zh-CN" kern="0" dirty="0">
                  <a:solidFill>
                    <a:schemeClr val="tx1"/>
                  </a:solidFill>
                  <a:latin typeface="Arial" charset="0"/>
                </a:rPr>
                <a:t>API</a:t>
              </a:r>
              <a:endParaRPr lang="zh-CN" altLang="en-US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7" name="组合 36"/>
          <p:cNvGrpSpPr>
            <a:grpSpLocks/>
          </p:cNvGrpSpPr>
          <p:nvPr/>
        </p:nvGrpSpPr>
        <p:grpSpPr bwMode="auto">
          <a:xfrm>
            <a:off x="2976563" y="1574800"/>
            <a:ext cx="4872037" cy="457200"/>
            <a:chOff x="4466492" y="1275204"/>
            <a:chExt cx="4648200" cy="457200"/>
          </a:xfrm>
        </p:grpSpPr>
        <p:sp>
          <p:nvSpPr>
            <p:cNvPr id="10265" name="AutoShape 5"/>
            <p:cNvSpPr>
              <a:spLocks noChangeArrowheads="1"/>
            </p:cNvSpPr>
            <p:nvPr/>
          </p:nvSpPr>
          <p:spPr bwMode="auto">
            <a:xfrm>
              <a:off x="4466492" y="1275204"/>
              <a:ext cx="4648200" cy="457200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4726997" y="1313304"/>
              <a:ext cx="438769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kern="0" dirty="0">
                  <a:solidFill>
                    <a:srgbClr val="000000"/>
                  </a:solidFill>
                  <a:latin typeface="Arial" charset="0"/>
                </a:rPr>
                <a:t>handle the </a:t>
              </a:r>
              <a:r>
                <a:rPr lang="en-US" altLang="zh-CN" b="1" i="1" kern="0" dirty="0">
                  <a:solidFill>
                    <a:srgbClr val="000000"/>
                  </a:solidFill>
                  <a:latin typeface="Arial" charset="0"/>
                </a:rPr>
                <a:t>HTTP request </a:t>
              </a:r>
              <a:r>
                <a:rPr lang="en-US" altLang="zh-CN" kern="0" dirty="0">
                  <a:solidFill>
                    <a:srgbClr val="000000"/>
                  </a:solidFill>
                  <a:latin typeface="Arial" charset="0"/>
                </a:rPr>
                <a:t>in server layer </a:t>
              </a:r>
              <a:endParaRPr lang="zh-CN" altLang="en-US" dirty="0">
                <a:latin typeface="Arial" charset="0"/>
              </a:endParaRPr>
            </a:p>
          </p:txBody>
        </p:sp>
      </p:grpSp>
      <p:sp>
        <p:nvSpPr>
          <p:cNvPr id="12308" name="Line 25"/>
          <p:cNvSpPr>
            <a:spLocks noChangeShapeType="1"/>
          </p:cNvSpPr>
          <p:nvPr/>
        </p:nvSpPr>
        <p:spPr bwMode="auto">
          <a:xfrm flipV="1">
            <a:off x="2517775" y="1714500"/>
            <a:ext cx="458788" cy="179388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组合 38"/>
          <p:cNvGrpSpPr>
            <a:grpSpLocks/>
          </p:cNvGrpSpPr>
          <p:nvPr/>
        </p:nvGrpSpPr>
        <p:grpSpPr bwMode="auto">
          <a:xfrm>
            <a:off x="2976563" y="2198688"/>
            <a:ext cx="4872037" cy="457200"/>
            <a:chOff x="3505200" y="2245050"/>
            <a:chExt cx="4648200" cy="457200"/>
          </a:xfrm>
        </p:grpSpPr>
        <p:sp>
          <p:nvSpPr>
            <p:cNvPr id="10263" name="AutoShape 21"/>
            <p:cNvSpPr>
              <a:spLocks noChangeArrowheads="1"/>
            </p:cNvSpPr>
            <p:nvPr/>
          </p:nvSpPr>
          <p:spPr bwMode="auto">
            <a:xfrm>
              <a:off x="3505200" y="2245050"/>
              <a:ext cx="4648200" cy="457200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2" name="Rectangle 22"/>
            <p:cNvSpPr>
              <a:spLocks noChangeArrowheads="1"/>
            </p:cNvSpPr>
            <p:nvPr/>
          </p:nvSpPr>
          <p:spPr bwMode="auto">
            <a:xfrm>
              <a:off x="3736928" y="2281562"/>
              <a:ext cx="4340744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kern="0" dirty="0">
                  <a:solidFill>
                    <a:srgbClr val="000000"/>
                  </a:solidFill>
                  <a:latin typeface="Arial" charset="0"/>
                </a:rPr>
                <a:t>return the response to client site</a:t>
              </a:r>
              <a:endParaRPr lang="zh-CN" altLang="en-US" dirty="0">
                <a:latin typeface="Arial" charset="0"/>
              </a:endParaRPr>
            </a:p>
          </p:txBody>
        </p:sp>
      </p:grpSp>
      <p:sp>
        <p:nvSpPr>
          <p:cNvPr id="12310" name="Line 26"/>
          <p:cNvSpPr>
            <a:spLocks noChangeShapeType="1"/>
          </p:cNvSpPr>
          <p:nvPr/>
        </p:nvSpPr>
        <p:spPr bwMode="auto">
          <a:xfrm>
            <a:off x="2492375" y="2200275"/>
            <a:ext cx="484188" cy="2460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Down Arrow 37"/>
          <p:cNvSpPr/>
          <p:nvPr/>
        </p:nvSpPr>
        <p:spPr bwMode="auto">
          <a:xfrm>
            <a:off x="2362200" y="3784600"/>
            <a:ext cx="2286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ea typeface="宋体" charset="-122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10800000">
            <a:off x="2819400" y="3784600"/>
            <a:ext cx="2286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Scope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013856" y="-441960"/>
            <a:ext cx="7508966" cy="6986451"/>
            <a:chOff x="-76200" y="-990600"/>
            <a:chExt cx="9144000" cy="7620000"/>
          </a:xfrm>
        </p:grpSpPr>
        <p:grpSp>
          <p:nvGrpSpPr>
            <p:cNvPr id="2" name="Group 47"/>
            <p:cNvGrpSpPr>
              <a:grpSpLocks/>
            </p:cNvGrpSpPr>
            <p:nvPr/>
          </p:nvGrpSpPr>
          <p:grpSpPr bwMode="auto">
            <a:xfrm>
              <a:off x="-76200" y="-990600"/>
              <a:ext cx="9144000" cy="7620000"/>
              <a:chOff x="251520" y="-1611560"/>
              <a:chExt cx="9144000" cy="7620000"/>
            </a:xfrm>
          </p:grpSpPr>
          <p:sp>
            <p:nvSpPr>
              <p:cNvPr id="17454" name="AutoShape 3"/>
              <p:cNvSpPr>
                <a:spLocks noChangeArrowheads="1"/>
              </p:cNvSpPr>
              <p:nvPr/>
            </p:nvSpPr>
            <p:spPr bwMode="ltGray">
              <a:xfrm flipV="1">
                <a:off x="251520" y="-1611560"/>
                <a:ext cx="9144000" cy="6248401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183 w 21600"/>
                  <a:gd name="T13" fmla="*/ 0 h 21600"/>
                  <a:gd name="T14" fmla="*/ 20417 w 21600"/>
                  <a:gd name="T15" fmla="*/ 75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265" y="6157"/>
                    </a:moveTo>
                    <a:cubicBezTo>
                      <a:pt x="6637" y="4521"/>
                      <a:pt x="8664" y="3575"/>
                      <a:pt x="10800" y="3576"/>
                    </a:cubicBezTo>
                    <a:cubicBezTo>
                      <a:pt x="12935" y="3576"/>
                      <a:pt x="14962" y="4521"/>
                      <a:pt x="16334" y="6157"/>
                    </a:cubicBezTo>
                    <a:lnTo>
                      <a:pt x="19074" y="3859"/>
                    </a:lnTo>
                    <a:cubicBezTo>
                      <a:pt x="17022" y="1412"/>
                      <a:pt x="13992" y="-1"/>
                      <a:pt x="10799" y="0"/>
                    </a:cubicBezTo>
                    <a:cubicBezTo>
                      <a:pt x="7607" y="0"/>
                      <a:pt x="4577" y="1412"/>
                      <a:pt x="2525" y="38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6699"/>
                  </a:gs>
                  <a:gs pos="100000">
                    <a:srgbClr val="BDCBDB"/>
                  </a:gs>
                </a:gsLst>
                <a:lin ang="0" scaled="1"/>
              </a:gradFill>
              <a:ln w="9525">
                <a:round/>
                <a:headEnd/>
                <a:tailEnd/>
              </a:ln>
              <a:scene3d>
                <a:camera prst="legacyPerspectiveBottom">
                  <a:rot lat="20099988" lon="0" rev="0"/>
                </a:camera>
                <a:lightRig rig="legacyHarsh3" dir="l"/>
              </a:scene3d>
              <a:sp3d extrusionH="2259000" prstMaterial="legacyPlastic">
                <a:bevelT w="13500" h="13500" prst="angle"/>
                <a:bevelB w="13500" h="13500" prst="angle"/>
                <a:extrusionClr>
                  <a:srgbClr val="003366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17455" name="Freeform 4"/>
              <p:cNvSpPr>
                <a:spLocks/>
              </p:cNvSpPr>
              <p:nvPr/>
            </p:nvSpPr>
            <p:spPr bwMode="ltGray">
              <a:xfrm>
                <a:off x="943670" y="3189040"/>
                <a:ext cx="7767638" cy="2819400"/>
              </a:xfrm>
              <a:custGeom>
                <a:avLst/>
                <a:gdLst>
                  <a:gd name="T0" fmla="*/ 2147483647 w 4893"/>
                  <a:gd name="T1" fmla="*/ 0 h 1917"/>
                  <a:gd name="T2" fmla="*/ 2147483647 w 4893"/>
                  <a:gd name="T3" fmla="*/ 2147483647 h 1917"/>
                  <a:gd name="T4" fmla="*/ 2147483647 w 4893"/>
                  <a:gd name="T5" fmla="*/ 2147483647 h 1917"/>
                  <a:gd name="T6" fmla="*/ 2147483647 w 4893"/>
                  <a:gd name="T7" fmla="*/ 2147483647 h 1917"/>
                  <a:gd name="T8" fmla="*/ 0 w 4893"/>
                  <a:gd name="T9" fmla="*/ 2147483647 h 1917"/>
                  <a:gd name="T10" fmla="*/ 2147483647 w 4893"/>
                  <a:gd name="T11" fmla="*/ 2147483647 h 1917"/>
                  <a:gd name="T12" fmla="*/ 2147483647 w 4893"/>
                  <a:gd name="T13" fmla="*/ 0 h 19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893"/>
                  <a:gd name="T22" fmla="*/ 0 h 1917"/>
                  <a:gd name="T23" fmla="*/ 4893 w 4893"/>
                  <a:gd name="T24" fmla="*/ 1917 h 19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893" h="1917">
                    <a:moveTo>
                      <a:pt x="4878" y="0"/>
                    </a:moveTo>
                    <a:cubicBezTo>
                      <a:pt x="4878" y="0"/>
                      <a:pt x="4891" y="226"/>
                      <a:pt x="4893" y="440"/>
                    </a:cubicBezTo>
                    <a:cubicBezTo>
                      <a:pt x="3867" y="440"/>
                      <a:pt x="3815" y="1811"/>
                      <a:pt x="2467" y="1917"/>
                    </a:cubicBezTo>
                    <a:cubicBezTo>
                      <a:pt x="1073" y="1877"/>
                      <a:pt x="1309" y="493"/>
                      <a:pt x="21" y="500"/>
                    </a:cubicBezTo>
                    <a:lnTo>
                      <a:pt x="0" y="2"/>
                    </a:lnTo>
                    <a:cubicBezTo>
                      <a:pt x="620" y="518"/>
                      <a:pt x="1873" y="671"/>
                      <a:pt x="2461" y="667"/>
                    </a:cubicBezTo>
                    <a:cubicBezTo>
                      <a:pt x="2461" y="667"/>
                      <a:pt x="4076" y="668"/>
                      <a:pt x="487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D2D47"/>
                  </a:gs>
                  <a:gs pos="50000">
                    <a:srgbClr val="0F5C83"/>
                  </a:gs>
                  <a:gs pos="100000">
                    <a:srgbClr val="0D2D47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914400" y="2895600"/>
              <a:ext cx="7086600" cy="3116263"/>
              <a:chOff x="914400" y="2895600"/>
              <a:chExt cx="7086600" cy="3116263"/>
            </a:xfrm>
          </p:grpSpPr>
          <p:sp>
            <p:nvSpPr>
              <p:cNvPr id="17413" name="Line 5"/>
              <p:cNvSpPr>
                <a:spLocks noChangeShapeType="1"/>
              </p:cNvSpPr>
              <p:nvPr/>
            </p:nvSpPr>
            <p:spPr bwMode="gray">
              <a:xfrm flipH="1">
                <a:off x="2322513" y="5411788"/>
                <a:ext cx="793750" cy="585787"/>
              </a:xfrm>
              <a:prstGeom prst="line">
                <a:avLst/>
              </a:prstGeom>
              <a:noFill/>
              <a:ln w="9525">
                <a:solidFill>
                  <a:srgbClr val="F8F8F8">
                    <a:alpha val="10196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4" name="Line 6"/>
              <p:cNvSpPr>
                <a:spLocks noChangeShapeType="1"/>
              </p:cNvSpPr>
              <p:nvPr/>
            </p:nvSpPr>
            <p:spPr bwMode="gray">
              <a:xfrm>
                <a:off x="5734050" y="5424488"/>
                <a:ext cx="793750" cy="587375"/>
              </a:xfrm>
              <a:prstGeom prst="line">
                <a:avLst/>
              </a:prstGeom>
              <a:noFill/>
              <a:ln w="9525">
                <a:solidFill>
                  <a:srgbClr val="F8F8F8">
                    <a:alpha val="10196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gray">
              <a:xfrm flipH="1">
                <a:off x="914400" y="5127625"/>
                <a:ext cx="1038225" cy="273050"/>
              </a:xfrm>
              <a:prstGeom prst="line">
                <a:avLst/>
              </a:prstGeom>
              <a:noFill/>
              <a:ln w="9525">
                <a:solidFill>
                  <a:srgbClr val="F8F8F8">
                    <a:alpha val="10196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6" name="Line 8"/>
              <p:cNvSpPr>
                <a:spLocks noChangeShapeType="1"/>
              </p:cNvSpPr>
              <p:nvPr/>
            </p:nvSpPr>
            <p:spPr bwMode="gray">
              <a:xfrm>
                <a:off x="6999288" y="5124450"/>
                <a:ext cx="1001712" cy="273050"/>
              </a:xfrm>
              <a:prstGeom prst="line">
                <a:avLst/>
              </a:prstGeom>
              <a:noFill/>
              <a:ln w="9525">
                <a:solidFill>
                  <a:srgbClr val="F8F8F8">
                    <a:alpha val="10196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7" name="Freeform 13"/>
              <p:cNvSpPr>
                <a:spLocks/>
              </p:cNvSpPr>
              <p:nvPr/>
            </p:nvSpPr>
            <p:spPr bwMode="gray">
              <a:xfrm>
                <a:off x="931863" y="3776663"/>
                <a:ext cx="7035800" cy="854075"/>
              </a:xfrm>
              <a:custGeom>
                <a:avLst/>
                <a:gdLst>
                  <a:gd name="T0" fmla="*/ 0 w 4878"/>
                  <a:gd name="T1" fmla="*/ 0 h 653"/>
                  <a:gd name="T2" fmla="*/ 2147483647 w 4878"/>
                  <a:gd name="T3" fmla="*/ 2147483647 h 653"/>
                  <a:gd name="T4" fmla="*/ 2147483647 w 4878"/>
                  <a:gd name="T5" fmla="*/ 2147483647 h 653"/>
                  <a:gd name="T6" fmla="*/ 0 60000 65536"/>
                  <a:gd name="T7" fmla="*/ 0 60000 65536"/>
                  <a:gd name="T8" fmla="*/ 0 60000 65536"/>
                  <a:gd name="T9" fmla="*/ 0 w 4878"/>
                  <a:gd name="T10" fmla="*/ 0 h 653"/>
                  <a:gd name="T11" fmla="*/ 4878 w 4878"/>
                  <a:gd name="T12" fmla="*/ 653 h 6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78" h="653">
                    <a:moveTo>
                      <a:pt x="0" y="0"/>
                    </a:moveTo>
                    <a:cubicBezTo>
                      <a:pt x="522" y="422"/>
                      <a:pt x="1577" y="653"/>
                      <a:pt x="2443" y="649"/>
                    </a:cubicBezTo>
                    <a:cubicBezTo>
                      <a:pt x="3387" y="645"/>
                      <a:pt x="4229" y="447"/>
                      <a:pt x="4878" y="17"/>
                    </a:cubicBezTo>
                  </a:path>
                </a:pathLst>
              </a:custGeom>
              <a:noFill/>
              <a:ln w="28575">
                <a:solidFill>
                  <a:srgbClr val="FFFFFF">
                    <a:alpha val="79999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9" name="Text Box 9"/>
              <p:cNvSpPr txBox="1">
                <a:spLocks noChangeArrowheads="1"/>
              </p:cNvSpPr>
              <p:nvPr/>
            </p:nvSpPr>
            <p:spPr bwMode="white">
              <a:xfrm>
                <a:off x="2187079" y="4898571"/>
                <a:ext cx="4402183" cy="7078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altLang="zh-CN" sz="2000" dirty="0" smtClean="0">
                    <a:solidFill>
                      <a:srgbClr val="FEFFFF"/>
                    </a:solidFill>
                  </a:rPr>
                  <a:t>Client -&gt; </a:t>
                </a:r>
                <a:r>
                  <a:rPr lang="en-US" altLang="zh-CN" sz="2000" dirty="0" err="1" smtClean="0">
                    <a:solidFill>
                      <a:srgbClr val="FEFFFF"/>
                    </a:solidFill>
                  </a:rPr>
                  <a:t>Webtop</a:t>
                </a:r>
                <a:r>
                  <a:rPr lang="en-US" altLang="zh-CN" sz="2000" dirty="0" smtClean="0">
                    <a:solidFill>
                      <a:srgbClr val="FEFFFF"/>
                    </a:solidFill>
                  </a:rPr>
                  <a:t> -&gt; app servers</a:t>
                </a:r>
                <a:endParaRPr lang="en-US" altLang="zh-CN" sz="2000" dirty="0">
                  <a:solidFill>
                    <a:srgbClr val="FEFFFF"/>
                  </a:solidFill>
                </a:endParaRPr>
              </a:p>
            </p:txBody>
          </p:sp>
          <p:grpSp>
            <p:nvGrpSpPr>
              <p:cNvPr id="3" name="Group 50"/>
              <p:cNvGrpSpPr>
                <a:grpSpLocks/>
              </p:cNvGrpSpPr>
              <p:nvPr/>
            </p:nvGrpSpPr>
            <p:grpSpPr bwMode="auto">
              <a:xfrm>
                <a:off x="1447800" y="2895600"/>
                <a:ext cx="6262688" cy="1873250"/>
                <a:chOff x="1295400" y="2743200"/>
                <a:chExt cx="6262777" cy="1873289"/>
              </a:xfrm>
            </p:grpSpPr>
            <p:sp>
              <p:nvSpPr>
                <p:cNvPr id="17421" name="Line 10"/>
                <p:cNvSpPr>
                  <a:spLocks noChangeShapeType="1"/>
                </p:cNvSpPr>
                <p:nvPr/>
              </p:nvSpPr>
              <p:spPr bwMode="gray">
                <a:xfrm flipH="1">
                  <a:off x="2332297" y="3773313"/>
                  <a:ext cx="794772" cy="586955"/>
                </a:xfrm>
                <a:prstGeom prst="line">
                  <a:avLst/>
                </a:prstGeom>
                <a:noFill/>
                <a:ln w="9525">
                  <a:solidFill>
                    <a:srgbClr val="F8F8F8">
                      <a:alpha val="39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22" name="Line 11"/>
                <p:cNvSpPr>
                  <a:spLocks noChangeShapeType="1"/>
                </p:cNvSpPr>
                <p:nvPr/>
              </p:nvSpPr>
              <p:spPr bwMode="gray">
                <a:xfrm>
                  <a:off x="5743615" y="3786385"/>
                  <a:ext cx="794773" cy="586955"/>
                </a:xfrm>
                <a:prstGeom prst="line">
                  <a:avLst/>
                </a:prstGeom>
                <a:noFill/>
                <a:ln w="9525">
                  <a:solidFill>
                    <a:srgbClr val="F8F8F8">
                      <a:alpha val="39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23" name="Line 12"/>
                <p:cNvSpPr>
                  <a:spLocks noChangeShapeType="1"/>
                </p:cNvSpPr>
                <p:nvPr/>
              </p:nvSpPr>
              <p:spPr bwMode="gray">
                <a:xfrm>
                  <a:off x="4465633" y="3936719"/>
                  <a:ext cx="0" cy="679770"/>
                </a:xfrm>
                <a:prstGeom prst="line">
                  <a:avLst/>
                </a:prstGeom>
                <a:noFill/>
                <a:ln w="9525">
                  <a:solidFill>
                    <a:srgbClr val="F8F8F8">
                      <a:alpha val="30196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" name="Group 14"/>
                <p:cNvGrpSpPr>
                  <a:grpSpLocks/>
                </p:cNvGrpSpPr>
                <p:nvPr/>
              </p:nvGrpSpPr>
              <p:grpSpPr bwMode="auto">
                <a:xfrm>
                  <a:off x="1316835" y="2743200"/>
                  <a:ext cx="1295291" cy="1241887"/>
                  <a:chOff x="699" y="1238"/>
                  <a:chExt cx="898" cy="950"/>
                </a:xfrm>
              </p:grpSpPr>
              <p:grpSp>
                <p:nvGrpSpPr>
                  <p:cNvPr id="5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699" y="1238"/>
                    <a:ext cx="898" cy="950"/>
                    <a:chOff x="192" y="1917"/>
                    <a:chExt cx="1042" cy="1102"/>
                  </a:xfrm>
                </p:grpSpPr>
                <p:pic>
                  <p:nvPicPr>
                    <p:cNvPr id="17449" name="Picture 16" descr="light_shadow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lum bright="-78000" contrast="-78000"/>
                    </a:blip>
                    <a:srcRect/>
                    <a:stretch>
                      <a:fillRect/>
                    </a:stretch>
                  </p:blipFill>
                  <p:spPr bwMode="gray">
                    <a:xfrm>
                      <a:off x="291" y="2781"/>
                      <a:ext cx="858" cy="2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450" name="Picture 17" descr="circuler_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92" y="1917"/>
                      <a:ext cx="1042" cy="101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24" name="Oval 1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2" y="1917"/>
                      <a:ext cx="1035" cy="101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9900">
                            <a:gamma/>
                            <a:shade val="63529"/>
                            <a:invGamma/>
                            <a:alpha val="89999"/>
                          </a:srgbClr>
                        </a:gs>
                        <a:gs pos="50000">
                          <a:srgbClr val="FF9900">
                            <a:alpha val="55000"/>
                          </a:srgbClr>
                        </a:gs>
                        <a:gs pos="100000">
                          <a:srgbClr val="FF9900">
                            <a:gamma/>
                            <a:shade val="63529"/>
                            <a:invGamma/>
                            <a:alpha val="89999"/>
                          </a:srgbClr>
                        </a:gs>
                      </a:gsLst>
                      <a:lin ang="5400000" scaled="1"/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charset="0"/>
                        <a:ea typeface="宋体" charset="-122"/>
                      </a:endParaRPr>
                    </a:p>
                  </p:txBody>
                </p:sp>
              </p:grpSp>
              <p:pic>
                <p:nvPicPr>
                  <p:cNvPr id="17448" name="Picture 19" descr="Picture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gray">
                  <a:xfrm>
                    <a:off x="789" y="1247"/>
                    <a:ext cx="709" cy="3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6" name="Group 20"/>
                <p:cNvGrpSpPr>
                  <a:grpSpLocks/>
                </p:cNvGrpSpPr>
                <p:nvPr/>
              </p:nvGrpSpPr>
              <p:grpSpPr bwMode="auto">
                <a:xfrm>
                  <a:off x="6262886" y="2743200"/>
                  <a:ext cx="1295291" cy="1241887"/>
                  <a:chOff x="192" y="1917"/>
                  <a:chExt cx="1042" cy="1102"/>
                </a:xfrm>
              </p:grpSpPr>
              <p:grpSp>
                <p:nvGrpSpPr>
                  <p:cNvPr id="7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192" y="1917"/>
                    <a:ext cx="1042" cy="1102"/>
                    <a:chOff x="192" y="1917"/>
                    <a:chExt cx="1042" cy="1102"/>
                  </a:xfrm>
                </p:grpSpPr>
                <p:pic>
                  <p:nvPicPr>
                    <p:cNvPr id="17444" name="Picture 22" descr="light_shadow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lum bright="-78000" contrast="-78000"/>
                    </a:blip>
                    <a:srcRect/>
                    <a:stretch>
                      <a:fillRect/>
                    </a:stretch>
                  </p:blipFill>
                  <p:spPr bwMode="gray">
                    <a:xfrm>
                      <a:off x="291" y="2781"/>
                      <a:ext cx="858" cy="2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445" name="Picture 23" descr="circuler_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92" y="1917"/>
                      <a:ext cx="1042" cy="101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30" name="Oval 2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2" y="1917"/>
                      <a:ext cx="1036" cy="101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folHlink">
                            <a:gamma/>
                            <a:shade val="46275"/>
                            <a:invGamma/>
                            <a:alpha val="89999"/>
                          </a:schemeClr>
                        </a:gs>
                        <a:gs pos="50000">
                          <a:schemeClr val="folHlink">
                            <a:alpha val="55000"/>
                          </a:schemeClr>
                        </a:gs>
                        <a:gs pos="100000">
                          <a:schemeClr val="folHlink">
                            <a:gamma/>
                            <a:shade val="46275"/>
                            <a:invGamma/>
                            <a:alpha val="89999"/>
                          </a:schemeClr>
                        </a:gs>
                      </a:gsLst>
                      <a:lin ang="5400000" scaled="1"/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charset="0"/>
                        <a:ea typeface="宋体" charset="-122"/>
                      </a:endParaRPr>
                    </a:p>
                  </p:txBody>
                </p:sp>
              </p:grpSp>
              <p:pic>
                <p:nvPicPr>
                  <p:cNvPr id="17443" name="Picture 25" descr="Picture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gray">
                  <a:xfrm>
                    <a:off x="296" y="1927"/>
                    <a:ext cx="823" cy="3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7426" name="Rectangle 26"/>
                <p:cNvSpPr>
                  <a:spLocks noChangeArrowheads="1"/>
                </p:cNvSpPr>
                <p:nvPr/>
              </p:nvSpPr>
              <p:spPr bwMode="gray">
                <a:xfrm>
                  <a:off x="1295400" y="3139296"/>
                  <a:ext cx="1282723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buClr>
                      <a:srgbClr val="FF0066"/>
                    </a:buClr>
                    <a:buSzPct val="75000"/>
                    <a:buFont typeface="Arial" pitchFamily="34" charset="0"/>
                    <a:buNone/>
                  </a:pPr>
                  <a:r>
                    <a:rPr lang="en-US" altLang="zh-CN" sz="2000" b="1">
                      <a:solidFill>
                        <a:srgbClr val="080808"/>
                      </a:solidFill>
                    </a:rPr>
                    <a:t>Contacts</a:t>
                  </a:r>
                </a:p>
              </p:txBody>
            </p:sp>
            <p:sp>
              <p:nvSpPr>
                <p:cNvPr id="17427" name="Rectangle 27"/>
                <p:cNvSpPr>
                  <a:spLocks noChangeArrowheads="1"/>
                </p:cNvSpPr>
                <p:nvPr/>
              </p:nvSpPr>
              <p:spPr bwMode="gray">
                <a:xfrm>
                  <a:off x="6337892" y="3145833"/>
                  <a:ext cx="1196161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buClr>
                      <a:srgbClr val="FF0066"/>
                    </a:buClr>
                    <a:buSzPct val="75000"/>
                    <a:buFont typeface="Arial" pitchFamily="34" charset="0"/>
                    <a:buNone/>
                  </a:pPr>
                  <a:r>
                    <a:rPr lang="en-US" altLang="zh-CN" sz="2000" b="1">
                      <a:solidFill>
                        <a:srgbClr val="080808"/>
                      </a:solidFill>
                    </a:rPr>
                    <a:t>Settings</a:t>
                  </a:r>
                </a:p>
              </p:txBody>
            </p:sp>
            <p:grpSp>
              <p:nvGrpSpPr>
                <p:cNvPr id="8" name="Group 28"/>
                <p:cNvGrpSpPr>
                  <a:grpSpLocks/>
                </p:cNvGrpSpPr>
                <p:nvPr/>
              </p:nvGrpSpPr>
              <p:grpSpPr bwMode="auto">
                <a:xfrm>
                  <a:off x="2801083" y="2960203"/>
                  <a:ext cx="1503000" cy="1440589"/>
                  <a:chOff x="192" y="1917"/>
                  <a:chExt cx="1042" cy="1102"/>
                </a:xfrm>
              </p:grpSpPr>
              <p:grpSp>
                <p:nvGrpSpPr>
                  <p:cNvPr id="9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192" y="1917"/>
                    <a:ext cx="1042" cy="1102"/>
                    <a:chOff x="192" y="1917"/>
                    <a:chExt cx="1042" cy="1102"/>
                  </a:xfrm>
                </p:grpSpPr>
                <p:pic>
                  <p:nvPicPr>
                    <p:cNvPr id="17439" name="Picture 30" descr="light_shadow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lum bright="-78000" contrast="-78000"/>
                    </a:blip>
                    <a:srcRect/>
                    <a:stretch>
                      <a:fillRect/>
                    </a:stretch>
                  </p:blipFill>
                  <p:spPr bwMode="gray">
                    <a:xfrm>
                      <a:off x="291" y="2781"/>
                      <a:ext cx="858" cy="2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440" name="Picture 31" descr="circuler_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92" y="1917"/>
                      <a:ext cx="1042" cy="101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38" name="Oval 3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2" y="1917"/>
                      <a:ext cx="1037" cy="101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accent2">
                            <a:gamma/>
                            <a:shade val="36078"/>
                            <a:invGamma/>
                            <a:alpha val="89999"/>
                          </a:schemeClr>
                        </a:gs>
                        <a:gs pos="50000">
                          <a:schemeClr val="accent2">
                            <a:alpha val="55000"/>
                          </a:schemeClr>
                        </a:gs>
                        <a:gs pos="100000">
                          <a:schemeClr val="accent2">
                            <a:gamma/>
                            <a:shade val="36078"/>
                            <a:invGamma/>
                            <a:alpha val="89999"/>
                          </a:schemeClr>
                        </a:gs>
                      </a:gsLst>
                      <a:lin ang="5400000" scaled="1"/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charset="0"/>
                        <a:ea typeface="宋体" charset="-122"/>
                      </a:endParaRPr>
                    </a:p>
                  </p:txBody>
                </p:sp>
              </p:grpSp>
              <p:pic>
                <p:nvPicPr>
                  <p:cNvPr id="17438" name="Picture 33" descr="Picture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gray">
                  <a:xfrm>
                    <a:off x="296" y="1927"/>
                    <a:ext cx="823" cy="3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10" name="Group 34"/>
                <p:cNvGrpSpPr>
                  <a:grpSpLocks/>
                </p:cNvGrpSpPr>
                <p:nvPr/>
              </p:nvGrpSpPr>
              <p:grpSpPr bwMode="auto">
                <a:xfrm>
                  <a:off x="4523330" y="2900070"/>
                  <a:ext cx="1503000" cy="1440589"/>
                  <a:chOff x="192" y="1917"/>
                  <a:chExt cx="1042" cy="1102"/>
                </a:xfrm>
              </p:grpSpPr>
              <p:grpSp>
                <p:nvGrpSpPr>
                  <p:cNvPr id="11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192" y="1917"/>
                    <a:ext cx="1042" cy="1102"/>
                    <a:chOff x="192" y="1917"/>
                    <a:chExt cx="1042" cy="1102"/>
                  </a:xfrm>
                </p:grpSpPr>
                <p:pic>
                  <p:nvPicPr>
                    <p:cNvPr id="17434" name="Picture 36" descr="light_shadow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lum bright="-78000" contrast="-78000"/>
                    </a:blip>
                    <a:srcRect/>
                    <a:stretch>
                      <a:fillRect/>
                    </a:stretch>
                  </p:blipFill>
                  <p:spPr bwMode="gray">
                    <a:xfrm>
                      <a:off x="291" y="2781"/>
                      <a:ext cx="858" cy="2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435" name="Picture 37" descr="circuler_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gray">
                    <a:xfrm>
                      <a:off x="192" y="1917"/>
                      <a:ext cx="1042" cy="101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44" name="Oval 3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192" y="1917"/>
                      <a:ext cx="1037" cy="101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hlink">
                            <a:gamma/>
                            <a:shade val="26275"/>
                            <a:invGamma/>
                            <a:alpha val="89999"/>
                          </a:schemeClr>
                        </a:gs>
                        <a:gs pos="50000">
                          <a:schemeClr val="hlink">
                            <a:alpha val="55000"/>
                          </a:schemeClr>
                        </a:gs>
                        <a:gs pos="100000">
                          <a:schemeClr val="hlink">
                            <a:gamma/>
                            <a:shade val="26275"/>
                            <a:invGamma/>
                            <a:alpha val="89999"/>
                          </a:schemeClr>
                        </a:gs>
                      </a:gsLst>
                      <a:lin ang="5400000" scaled="1"/>
                    </a:gradFill>
                    <a:ln w="9525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zh-CN" altLang="en-US">
                        <a:latin typeface="Arial" charset="0"/>
                        <a:ea typeface="宋体" charset="-122"/>
                      </a:endParaRPr>
                    </a:p>
                  </p:txBody>
                </p:sp>
              </p:grpSp>
              <p:pic>
                <p:nvPicPr>
                  <p:cNvPr id="17433" name="Picture 39" descr="Picture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gray">
                  <a:xfrm>
                    <a:off x="296" y="1927"/>
                    <a:ext cx="823" cy="3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7430" name="Rectangle 40"/>
                <p:cNvSpPr>
                  <a:spLocks noChangeArrowheads="1"/>
                </p:cNvSpPr>
                <p:nvPr/>
              </p:nvSpPr>
              <p:spPr bwMode="gray">
                <a:xfrm>
                  <a:off x="3138135" y="3429000"/>
                  <a:ext cx="824265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buClr>
                      <a:srgbClr val="FF0066"/>
                    </a:buClr>
                    <a:buSzPct val="75000"/>
                    <a:buFont typeface="Arial" pitchFamily="34" charset="0"/>
                    <a:buNone/>
                  </a:pPr>
                  <a:r>
                    <a:rPr lang="en-US" altLang="zh-CN" sz="2000" b="1">
                      <a:solidFill>
                        <a:srgbClr val="080808"/>
                      </a:solidFill>
                    </a:rPr>
                    <a:t>Mails</a:t>
                  </a:r>
                </a:p>
              </p:txBody>
            </p:sp>
            <p:sp>
              <p:nvSpPr>
                <p:cNvPr id="17431" name="Rectangle 41"/>
                <p:cNvSpPr>
                  <a:spLocks noChangeArrowheads="1"/>
                </p:cNvSpPr>
                <p:nvPr/>
              </p:nvSpPr>
              <p:spPr bwMode="gray">
                <a:xfrm>
                  <a:off x="4694978" y="3200400"/>
                  <a:ext cx="1282723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buClr>
                      <a:srgbClr val="FF0066"/>
                    </a:buClr>
                    <a:buSzPct val="75000"/>
                    <a:buFont typeface="Arial" pitchFamily="34" charset="0"/>
                    <a:buNone/>
                  </a:pPr>
                  <a:r>
                    <a:rPr lang="en-US" altLang="zh-CN" sz="2000" b="1" dirty="0">
                      <a:solidFill>
                        <a:srgbClr val="080808"/>
                      </a:solidFill>
                    </a:rPr>
                    <a:t>Calendar</a:t>
                  </a:r>
                </a:p>
                <a:p>
                  <a:pPr>
                    <a:buClr>
                      <a:srgbClr val="FF0066"/>
                    </a:buClr>
                    <a:buSzPct val="75000"/>
                    <a:buFont typeface="Arial" pitchFamily="34" charset="0"/>
                    <a:buNone/>
                  </a:pPr>
                  <a:r>
                    <a:rPr lang="en-US" altLang="zh-CN" sz="2000" b="1" dirty="0">
                      <a:solidFill>
                        <a:srgbClr val="080808"/>
                      </a:solidFill>
                    </a:rPr>
                    <a:t>Tasks</a:t>
                  </a:r>
                </a:p>
              </p:txBody>
            </p:sp>
          </p:grpSp>
        </p:grpSp>
      </p:grpSp>
      <p:grpSp>
        <p:nvGrpSpPr>
          <p:cNvPr id="71" name="Group 70"/>
          <p:cNvGrpSpPr/>
          <p:nvPr/>
        </p:nvGrpSpPr>
        <p:grpSpPr>
          <a:xfrm>
            <a:off x="369299" y="2847703"/>
            <a:ext cx="2295525" cy="1424525"/>
            <a:chOff x="2115367" y="1035383"/>
            <a:chExt cx="2295525" cy="1424525"/>
          </a:xfrm>
        </p:grpSpPr>
        <p:grpSp>
          <p:nvGrpSpPr>
            <p:cNvPr id="58" name="Group 6"/>
            <p:cNvGrpSpPr>
              <a:grpSpLocks/>
            </p:cNvGrpSpPr>
            <p:nvPr/>
          </p:nvGrpSpPr>
          <p:grpSpPr bwMode="auto">
            <a:xfrm>
              <a:off x="2115367" y="1035383"/>
              <a:ext cx="2295525" cy="1365361"/>
              <a:chOff x="471" y="272"/>
              <a:chExt cx="1161" cy="1539"/>
            </a:xfrm>
          </p:grpSpPr>
          <p:sp>
            <p:nvSpPr>
              <p:cNvPr id="62" name="Oval 7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AutoShape 8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>
                      <a:alpha val="50000"/>
                    </a:schemeClr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67" name="Text Box 16"/>
            <p:cNvSpPr txBox="1">
              <a:spLocks noChangeArrowheads="1"/>
            </p:cNvSpPr>
            <p:nvPr/>
          </p:nvSpPr>
          <p:spPr bwMode="white">
            <a:xfrm>
              <a:off x="2210980" y="1136469"/>
              <a:ext cx="2128838" cy="13234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2000" b="1" dirty="0">
                  <a:latin typeface="Arial" charset="0"/>
                </a:rPr>
                <a:t>  </a:t>
              </a:r>
              <a:r>
                <a:rPr lang="en-US" altLang="zh-CN" sz="2000" b="1" dirty="0" err="1" smtClean="0">
                  <a:latin typeface="Arial" charset="0"/>
                </a:rPr>
                <a:t>Webtop</a:t>
              </a:r>
              <a:endParaRPr lang="en-US" altLang="zh-CN" sz="2000" b="1" dirty="0" smtClean="0">
                <a:latin typeface="Arial" charset="0"/>
              </a:endParaRPr>
            </a:p>
            <a:p>
              <a:pPr algn="ctr">
                <a:spcBef>
                  <a:spcPct val="50000"/>
                </a:spcBef>
                <a:defRPr/>
              </a:pPr>
              <a:endParaRPr lang="en-US" altLang="zh-CN" sz="2000" b="1" dirty="0" smtClean="0">
                <a:latin typeface="Arial" charset="0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dirty="0" smtClean="0">
                  <a:latin typeface="Arial" charset="0"/>
                </a:rPr>
                <a:t>App servers</a:t>
              </a:r>
              <a:endParaRPr lang="en-US" altLang="zh-CN" sz="2000" b="1" dirty="0">
                <a:latin typeface="Arial" charset="0"/>
              </a:endParaRPr>
            </a:p>
          </p:txBody>
        </p:sp>
        <p:sp>
          <p:nvSpPr>
            <p:cNvPr id="69" name="Down Arrow 68"/>
            <p:cNvSpPr/>
            <p:nvPr/>
          </p:nvSpPr>
          <p:spPr bwMode="auto">
            <a:xfrm>
              <a:off x="2976154" y="1554480"/>
              <a:ext cx="224246" cy="517932"/>
            </a:xfrm>
            <a:prstGeom prst="downArrow">
              <a:avLst/>
            </a:prstGeom>
            <a:solidFill>
              <a:srgbClr val="3283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en-US">
                <a:latin typeface="Arial" charset="0"/>
                <a:ea typeface="宋体" charset="-122"/>
              </a:endParaRPr>
            </a:p>
          </p:txBody>
        </p:sp>
        <p:sp>
          <p:nvSpPr>
            <p:cNvPr id="70" name="Down Arrow 69"/>
            <p:cNvSpPr/>
            <p:nvPr/>
          </p:nvSpPr>
          <p:spPr bwMode="auto">
            <a:xfrm rot="10800000">
              <a:off x="3394167" y="1554479"/>
              <a:ext cx="211182" cy="522515"/>
            </a:xfrm>
            <a:prstGeom prst="downArrow">
              <a:avLst/>
            </a:prstGeom>
            <a:solidFill>
              <a:srgbClr val="3283A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en-US">
                <a:latin typeface="Arial" charset="0"/>
                <a:ea typeface="宋体" charset="-122"/>
              </a:endParaRPr>
            </a:p>
          </p:txBody>
        </p:sp>
      </p:grpSp>
      <p:sp>
        <p:nvSpPr>
          <p:cNvPr id="74" name="Text Placeholder 2"/>
          <p:cNvSpPr txBox="1">
            <a:spLocks/>
          </p:cNvSpPr>
          <p:nvPr/>
        </p:nvSpPr>
        <p:spPr bwMode="auto">
          <a:xfrm>
            <a:off x="685800" y="1447800"/>
            <a:ext cx="6553200" cy="1112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  <a:defRPr/>
            </a:pPr>
            <a:r>
              <a:rPr lang="en-US" sz="3200" kern="0" dirty="0" err="1" smtClean="0"/>
              <a:t>Webtop</a:t>
            </a:r>
            <a:r>
              <a:rPr lang="en-US" sz="3200" kern="0" dirty="0" smtClean="0"/>
              <a:t> is a connection between users and app servers</a:t>
            </a:r>
            <a:endParaRPr lang="en-US" sz="3200" kern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dirty="0" err="1" smtClean="0"/>
              <a:t>Webtop</a:t>
            </a:r>
            <a:r>
              <a:rPr lang="en-US" altLang="zh-CN" dirty="0" smtClean="0"/>
              <a:t> API</a:t>
            </a:r>
            <a:endParaRPr lang="zh-CN" altLang="en-US" dirty="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96900" y="2324100"/>
            <a:ext cx="477838" cy="579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13316" name="Text Placeholder 2"/>
          <p:cNvSpPr>
            <a:spLocks noGrp="1"/>
          </p:cNvSpPr>
          <p:nvPr/>
        </p:nvSpPr>
        <p:spPr bwMode="auto">
          <a:xfrm>
            <a:off x="2797175" y="2743200"/>
            <a:ext cx="2460625" cy="2884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</a:pPr>
            <a:endParaRPr lang="en-US" altLang="zh-CN" sz="320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199333"/>
            <a:ext cx="8869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latin typeface="Arial" charset="0"/>
              </a:rPr>
              <a:t>HTTP request: </a:t>
            </a:r>
            <a:r>
              <a:rPr lang="en-US" altLang="zh-CN" sz="2800" kern="0" dirty="0" err="1" smtClean="0">
                <a:latin typeface="Arial" charset="0"/>
              </a:rPr>
              <a:t>Webtop</a:t>
            </a:r>
            <a:r>
              <a:rPr lang="en-US" altLang="zh-CN" sz="2800" kern="0" dirty="0" smtClean="0">
                <a:latin typeface="Arial" charset="0"/>
              </a:rPr>
              <a:t> only focus on </a:t>
            </a:r>
            <a:r>
              <a:rPr lang="en-US" altLang="zh-CN" sz="2800" b="1" i="1" kern="0" dirty="0" smtClean="0">
                <a:latin typeface="Arial" charset="0"/>
              </a:rPr>
              <a:t>POST  </a:t>
            </a:r>
            <a:r>
              <a:rPr lang="en-US" altLang="zh-CN" sz="2800" kern="0" dirty="0" smtClean="0">
                <a:latin typeface="Arial" charset="0"/>
              </a:rPr>
              <a:t>input</a:t>
            </a:r>
            <a:endParaRPr lang="zh-CN" altLang="en-US" sz="2800" dirty="0">
              <a:latin typeface="Arial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t="7460" r="20727" b="11016"/>
          <a:stretch>
            <a:fillRect/>
          </a:stretch>
        </p:blipFill>
        <p:spPr bwMode="auto">
          <a:xfrm>
            <a:off x="0" y="1841862"/>
            <a:ext cx="9144000" cy="419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0" y="5277394"/>
            <a:ext cx="9144000" cy="352697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dirty="0" err="1" smtClean="0"/>
              <a:t>Webtop</a:t>
            </a:r>
            <a:r>
              <a:rPr lang="en-US" altLang="zh-CN" dirty="0" smtClean="0"/>
              <a:t> API</a:t>
            </a:r>
            <a:endParaRPr lang="zh-CN" altLang="en-US" dirty="0" smtClean="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96900" y="2324100"/>
            <a:ext cx="477838" cy="579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685800" y="1447800"/>
            <a:ext cx="65532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  <a:defRPr/>
            </a:pPr>
            <a:r>
              <a:rPr lang="en-US" sz="3200" kern="0" dirty="0">
                <a:latin typeface="+mn-lt"/>
                <a:ea typeface="+mn-ea"/>
              </a:rPr>
              <a:t>POST </a:t>
            </a:r>
            <a:r>
              <a:rPr lang="en-US" sz="3200" kern="0" dirty="0" smtClean="0">
                <a:latin typeface="+mn-lt"/>
                <a:ea typeface="+mn-ea"/>
              </a:rPr>
              <a:t>request - XML</a:t>
            </a:r>
            <a:endParaRPr lang="en-US" sz="3200" kern="0" dirty="0">
              <a:latin typeface="+mn-lt"/>
              <a:ea typeface="+mn-ea"/>
            </a:endParaRPr>
          </a:p>
        </p:txBody>
      </p:sp>
      <p:sp>
        <p:nvSpPr>
          <p:cNvPr id="14341" name="Text Placeholder 2"/>
          <p:cNvSpPr>
            <a:spLocks noGrp="1"/>
          </p:cNvSpPr>
          <p:nvPr/>
        </p:nvSpPr>
        <p:spPr bwMode="auto">
          <a:xfrm>
            <a:off x="2797175" y="2743200"/>
            <a:ext cx="2460625" cy="2884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</a:pPr>
            <a:endParaRPr lang="en-US" altLang="zh-CN" sz="3200">
              <a:solidFill>
                <a:srgbClr val="000000"/>
              </a:solidFill>
            </a:endParaRPr>
          </a:p>
        </p:txBody>
      </p:sp>
      <p:pic>
        <p:nvPicPr>
          <p:cNvPr id="143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925" y="2057400"/>
            <a:ext cx="7788275" cy="437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744583" y="5590903"/>
            <a:ext cx="7863840" cy="901337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286000"/>
            <a:ext cx="8229600" cy="40941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&lt;response 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tokenExpiry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="1259810" 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sessionId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="EbrEnwSE-13" token="dd8e2528f8dfa97dda84faafdd99cec0042f6a71cc574ba91e11632b68c73005d700be252ae49df0c6ed18703d87b198e67585d360d8c0e5e5c7a3fd92fdfc84"&gt;</a:t>
            </a:r>
          </a:p>
          <a:p>
            <a:pPr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</a:rPr>
              <a:t>&lt;user </a:t>
            </a:r>
            <a:r>
              <a:rPr lang="en-US" sz="2000" kern="0" dirty="0">
                <a:solidFill>
                  <a:srgbClr val="00B050"/>
                </a:solidFill>
                <a:latin typeface="+mn-lt"/>
                <a:ea typeface="+mn-ea"/>
              </a:rPr>
              <a:t>action="login"&gt;</a:t>
            </a: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&lt;common&gt;&lt;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string_userId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value="1002.user40@qa.dom" /&gt;&lt;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string_userName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value="1002.user40@qa.dom" /&gt;&lt;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string_userFullName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value="1002.user40@qa.dom" /&gt;&lt;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string_userEmail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value="1002.user40@qa.dom" /&gt;&lt;/common&gt;&lt;contacts&gt;&lt;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number_maxGroupSize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value="50" /&gt;&lt;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number_maxContactFields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value="20" /&gt;&lt;</a:t>
            </a:r>
            <a:r>
              <a:rPr lang="en-US" sz="2000" kern="0" dirty="0" err="1">
                <a:solidFill>
                  <a:srgbClr val="000000"/>
                </a:solidFill>
                <a:latin typeface="+mn-lt"/>
                <a:ea typeface="+mn-ea"/>
              </a:rPr>
              <a:t>number_maxContactListEntries</a:t>
            </a:r>
            <a:r>
              <a:rPr lang="en-US" sz="2000" kern="0" dirty="0">
                <a:solidFill>
                  <a:srgbClr val="000000"/>
                </a:solidFill>
                <a:latin typeface="+mn-lt"/>
                <a:ea typeface="+mn-ea"/>
              </a:rPr>
              <a:t> value="300" /&gt;&lt;/contacts&gt;&lt;/user&gt;&lt;/response&gt;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609600" y="1447800"/>
            <a:ext cx="65532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  <a:defRPr/>
            </a:pPr>
            <a:r>
              <a:rPr lang="en-US" sz="3200" kern="0" dirty="0">
                <a:latin typeface="+mn-lt"/>
                <a:ea typeface="+mn-ea"/>
              </a:rPr>
              <a:t>POST response – </a:t>
            </a:r>
            <a:r>
              <a:rPr lang="en-US" sz="3200" kern="0" dirty="0" smtClean="0">
                <a:latin typeface="+mn-lt"/>
                <a:ea typeface="+mn-ea"/>
              </a:rPr>
              <a:t>XML</a:t>
            </a:r>
            <a:endParaRPr lang="en-US" sz="3200" kern="0" dirty="0">
              <a:latin typeface="+mn-lt"/>
              <a:ea typeface="+mn-ea"/>
            </a:endParaRPr>
          </a:p>
          <a:p>
            <a:pPr eaLnBrk="0" hangingPunct="0">
              <a:spcBef>
                <a:spcPts val="800"/>
              </a:spcBef>
              <a:defRPr/>
            </a:pPr>
            <a:endParaRPr lang="en-US" sz="3200" kern="0" dirty="0">
              <a:latin typeface="+mn-lt"/>
              <a:ea typeface="+mn-ea"/>
            </a:endParaRPr>
          </a:p>
        </p:txBody>
      </p:sp>
      <p:sp>
        <p:nvSpPr>
          <p:cNvPr id="1536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smtClean="0"/>
              <a:t>Webtop API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5263" y="115888"/>
            <a:ext cx="6897687" cy="9144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dirty="0" err="1" smtClean="0"/>
              <a:t>Webtop</a:t>
            </a:r>
            <a:r>
              <a:rPr lang="en-US" altLang="zh-CN" dirty="0" smtClean="0"/>
              <a:t> API</a:t>
            </a:r>
            <a:endParaRPr lang="zh-CN" altLang="en-US" dirty="0" smtClean="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96900" y="2324100"/>
            <a:ext cx="477838" cy="579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altLang="zh-CN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55171" y="1042851"/>
            <a:ext cx="65532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  <a:defRPr/>
            </a:pPr>
            <a:r>
              <a:rPr lang="en-US" sz="3200" kern="0" dirty="0">
                <a:latin typeface="+mn-lt"/>
                <a:ea typeface="+mn-ea"/>
              </a:rPr>
              <a:t>POST </a:t>
            </a:r>
            <a:r>
              <a:rPr lang="en-US" sz="3200" kern="0" dirty="0" smtClean="0">
                <a:latin typeface="+mn-lt"/>
                <a:ea typeface="+mn-ea"/>
              </a:rPr>
              <a:t>- JSON</a:t>
            </a:r>
            <a:endParaRPr lang="en-US" sz="3200" kern="0" dirty="0">
              <a:latin typeface="+mn-lt"/>
              <a:ea typeface="+mn-ea"/>
            </a:endParaRPr>
          </a:p>
        </p:txBody>
      </p:sp>
      <p:sp>
        <p:nvSpPr>
          <p:cNvPr id="14341" name="Text Placeholder 2"/>
          <p:cNvSpPr>
            <a:spLocks noGrp="1"/>
          </p:cNvSpPr>
          <p:nvPr/>
        </p:nvSpPr>
        <p:spPr bwMode="auto">
          <a:xfrm>
            <a:off x="2797175" y="2743200"/>
            <a:ext cx="2460625" cy="2884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ts val="800"/>
              </a:spcBef>
            </a:pPr>
            <a:endParaRPr lang="en-US" altLang="zh-CN" sz="3200">
              <a:solidFill>
                <a:srgbClr val="00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89438"/>
            <a:ext cx="9144000" cy="392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30582" y="2991394"/>
            <a:ext cx="6113417" cy="679269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04605" y="4371702"/>
            <a:ext cx="4171406" cy="214666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GPositioning_v09 RSR Oct 2011">
  <a:themeElements>
    <a:clrScheme name="OPWV2011colors">
      <a:dk1>
        <a:srgbClr val="464646"/>
      </a:dk1>
      <a:lt1>
        <a:sysClr val="window" lastClr="FFFFFF"/>
      </a:lt1>
      <a:dk2>
        <a:srgbClr val="356F71"/>
      </a:dk2>
      <a:lt2>
        <a:srgbClr val="FFE6D2"/>
      </a:lt2>
      <a:accent1>
        <a:srgbClr val="048192"/>
      </a:accent1>
      <a:accent2>
        <a:srgbClr val="8C3F00"/>
      </a:accent2>
      <a:accent3>
        <a:srgbClr val="EB641B"/>
      </a:accent3>
      <a:accent4>
        <a:srgbClr val="006699"/>
      </a:accent4>
      <a:accent5>
        <a:srgbClr val="909090"/>
      </a:accent5>
      <a:accent6>
        <a:srgbClr val="A3171E"/>
      </a:accent6>
      <a:hlink>
        <a:srgbClr val="248279"/>
      </a:hlink>
      <a:folHlink>
        <a:srgbClr val="FF8421"/>
      </a:folHlink>
    </a:clrScheme>
    <a:fontScheme name="OPENWAV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064EFF308914BA7E3DB56B2A06303" ma:contentTypeVersion="1" ma:contentTypeDescription="Create a new document." ma:contentTypeScope="" ma:versionID="54063c93bd145ecb4a0af1803069ceea">
  <xsd:schema xmlns:xsd="http://www.w3.org/2001/XMLSchema" xmlns:xs="http://www.w3.org/2001/XMLSchema" xmlns:p="http://schemas.microsoft.com/office/2006/metadata/properties" xmlns:ns2="15cda95b-5408-48d1-96dd-db5f6dbf86a9" targetNamespace="http://schemas.microsoft.com/office/2006/metadata/properties" ma:root="true" ma:fieldsID="b62fc1ba211ccba05c6bdea981d5f32f" ns2:_="">
    <xsd:import namespace="15cda95b-5408-48d1-96dd-db5f6dbf86a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da95b-5408-48d1-96dd-db5f6dbf86a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5cda95b-5408-48d1-96dd-db5f6dbf86a9">FAXZKMQKT77C-466-14</_dlc_DocId>
    <_dlc_DocIdUrl xmlns="15cda95b-5408-48d1-96dd-db5f6dbf86a9">
      <Url>http://teams.openwave.com/sites/sales/SalesEnablement/Product_Playbook_2011/Messaging/EmailMX/_layouts/DocIdRedir.aspx?ID=FAXZKMQKT77C-466-14</Url>
      <Description>FAXZKMQKT77C-466-14</Description>
    </_dlc_DocIdUrl>
  </documentManagement>
</p:properties>
</file>

<file path=customXml/itemProps1.xml><?xml version="1.0" encoding="utf-8"?>
<ds:datastoreItem xmlns:ds="http://schemas.openxmlformats.org/officeDocument/2006/customXml" ds:itemID="{8AB47B65-0946-4BA7-A6DE-ED1DDBCFA81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A8A8A6B-A222-4140-B1E1-A327C0DD3F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da95b-5408-48d1-96dd-db5f6dbf86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9550EC-D271-47AE-818E-18E28EED13C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BC214EA-01B7-44EB-8462-556012D2F2A1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15cda95b-5408-48d1-96dd-db5f6dbf86a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32711</TotalTime>
  <Words>470</Words>
  <Application>Microsoft Office PowerPoint</Application>
  <PresentationFormat>On-screen Show (4:3)</PresentationFormat>
  <Paragraphs>101</Paragraphs>
  <Slides>13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4GPositioning_v09 RSR Oct 2011</vt:lpstr>
      <vt:lpstr>Packager Shell Object</vt:lpstr>
      <vt:lpstr>Webtop Automation - Handover </vt:lpstr>
      <vt:lpstr>Handover List</vt:lpstr>
      <vt:lpstr>Slide 3</vt:lpstr>
      <vt:lpstr>Webtop API</vt:lpstr>
      <vt:lpstr>Scope</vt:lpstr>
      <vt:lpstr>Webtop API</vt:lpstr>
      <vt:lpstr>Webtop API</vt:lpstr>
      <vt:lpstr>Webtop API</vt:lpstr>
      <vt:lpstr>Webtop API</vt:lpstr>
      <vt:lpstr>Webtop API</vt:lpstr>
      <vt:lpstr>Webtop API</vt:lpstr>
      <vt:lpstr>Slide 12</vt:lpstr>
      <vt:lpstr>Installation</vt:lpstr>
    </vt:vector>
  </TitlesOfParts>
  <Company>Openwave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Messaging Customer Presentation</dc:title>
  <dc:creator>Openwave Messaging</dc:creator>
  <cp:lastModifiedBy>vivian</cp:lastModifiedBy>
  <cp:revision>1070</cp:revision>
  <dcterms:created xsi:type="dcterms:W3CDTF">2013-11-29T01:10:03Z</dcterms:created>
  <dcterms:modified xsi:type="dcterms:W3CDTF">2015-08-19T07:29:17Z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83dab795-a039-4c80-8142-54d7882b6196</vt:lpwstr>
  </property>
  <property fmtid="{D5CDD505-2E9C-101B-9397-08002B2CF9AE}" pid="3" name="ContentTypeId">
    <vt:lpwstr>0x0101004D4064EFF308914BA7E3DB56B2A06303</vt:lpwstr>
  </property>
</Properties>
</file>